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9" r:id="rId5"/>
    <p:sldId id="268" r:id="rId6"/>
    <p:sldId id="270" r:id="rId7"/>
    <p:sldId id="263" r:id="rId8"/>
    <p:sldId id="264" r:id="rId9"/>
    <p:sldId id="266" r:id="rId10"/>
    <p:sldId id="265" r:id="rId11"/>
    <p:sldId id="267" r:id="rId12"/>
    <p:sldId id="262" r:id="rId13"/>
  </p:sldIdLst>
  <p:sldSz cx="6858000" cy="9906000" type="A4"/>
  <p:notesSz cx="6858000" cy="9906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2688">
          <p15:clr>
            <a:srgbClr val="A4A3A4"/>
          </p15:clr>
        </p15:guide>
        <p15:guide id="3" orient="horz" pos="2016">
          <p15:clr>
            <a:srgbClr val="A4A3A4"/>
          </p15:clr>
        </p15:guide>
        <p15:guide id="4" pos="2208">
          <p15:clr>
            <a:srgbClr val="A4A3A4"/>
          </p15:clr>
        </p15:guide>
        <p15:guide id="5" pos="4224">
          <p15:clr>
            <a:srgbClr val="A4A3A4"/>
          </p15:clr>
        </p15:guide>
        <p15:guide id="6" pos="2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FF"/>
    <a:srgbClr val="804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2" autoAdjust="0"/>
    <p:restoredTop sz="94660"/>
  </p:normalViewPr>
  <p:slideViewPr>
    <p:cSldViewPr>
      <p:cViewPr varScale="1">
        <p:scale>
          <a:sx n="77" d="100"/>
          <a:sy n="77" d="100"/>
        </p:scale>
        <p:origin x="3834" y="96"/>
      </p:cViewPr>
      <p:guideLst>
        <p:guide orient="horz" pos="2880"/>
        <p:guide orient="horz" pos="2688"/>
        <p:guide orient="horz" pos="2016"/>
        <p:guide pos="2208"/>
        <p:guide pos="4224"/>
        <p:guide pos="2544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l\&#1050;&#1048;&#1058;\&#1045;&#1078;&#1077;&#1085;&#1077;&#1076;&#1077;&#1083;&#1100;&#1085;&#1099;&#1077;%20&#1086;&#1073;&#1079;&#1086;&#1088;&#1099;\15%2004%202024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l\&#1050;&#1048;&#1058;\&#1045;&#1078;&#1077;&#1085;&#1077;&#1076;&#1077;&#1083;&#1100;&#1085;&#1099;&#1077;%20&#1086;&#1073;&#1079;&#1086;&#1088;&#1099;\15%2004%202024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l\&#1050;&#1048;&#1058;\&#1045;&#1078;&#1077;&#1085;&#1077;&#1076;&#1077;&#1083;&#1100;&#1085;&#1099;&#1077;%20&#1086;&#1073;&#1079;&#1086;&#1088;&#1099;\15%2004%202024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ll\&#1050;&#1048;&#1058;\&#1054;&#1073;&#1083;&#1080;&#1075;&#1072;&#1094;&#1080;&#1080;\&#1054;&#1060;&#1047;%20&#1087;&#1086;&#1089;&#1090;&#1086;&#1103;&#1085;&#1085;&#1099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l\&#1050;&#1048;&#1058;\&#1045;&#1078;&#1077;&#1085;&#1077;&#1076;&#1077;&#1083;&#1100;&#1085;&#1099;&#1077;%20&#1086;&#1073;&#1079;&#1086;&#1088;&#1099;\15%2004%202024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l\&#1050;&#1048;&#1058;\&#1045;&#1078;&#1077;&#1085;&#1077;&#1076;&#1077;&#1083;&#1100;&#1085;&#1099;&#1077;%20&#1086;&#1073;&#1079;&#1086;&#1088;&#1099;\15%2004%202024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l\&#1050;&#1048;&#1058;\&#1054;&#1073;&#1083;&#1080;&#1075;&#1072;&#1094;&#1080;&#1080;\&#1070;&#1072;&#1085;&#1080;%20&#1082;&#1072;&#1088;&#1090;&#1072;%20&#1076;&#1086;&#1093;&#1086;&#1076;&#1085;&#1086;&#1089;&#109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l\&#1050;&#1048;&#1058;\&#1045;&#1078;&#1077;&#1085;&#1077;&#1076;&#1077;&#1083;&#1100;&#1085;&#1099;&#1077;%20&#1086;&#1073;&#1079;&#1086;&#1088;&#1099;\16%2002%202024\bondsearch_15_02_2024_&#1079;&#1072;&#1084;&#1077;&#1097;&#1072;&#1081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Лист1!$F$7</c:f>
              <c:strCache>
                <c:ptCount val="1"/>
                <c:pt idx="0">
                  <c:v>Цена</c:v>
                </c:pt>
              </c:strCache>
            </c:strRef>
          </c:tx>
          <c:spPr>
            <a:ln>
              <a:solidFill>
                <a:srgbClr val="A82871"/>
              </a:solidFill>
            </a:ln>
          </c:spPr>
          <c:marker>
            <c:symbol val="none"/>
          </c:marker>
          <c:cat>
            <c:numRef>
              <c:f>Лист1!$E$8:$E$263</c:f>
              <c:numCache>
                <c:formatCode>m/d/yyyy</c:formatCode>
                <c:ptCount val="256"/>
                <c:pt idx="0">
                  <c:v>45393.730555555558</c:v>
                </c:pt>
                <c:pt idx="1">
                  <c:v>45392</c:v>
                </c:pt>
                <c:pt idx="2">
                  <c:v>45391</c:v>
                </c:pt>
                <c:pt idx="3">
                  <c:v>45390</c:v>
                </c:pt>
                <c:pt idx="4">
                  <c:v>45387</c:v>
                </c:pt>
                <c:pt idx="5">
                  <c:v>45386</c:v>
                </c:pt>
                <c:pt idx="6">
                  <c:v>45385</c:v>
                </c:pt>
                <c:pt idx="7">
                  <c:v>45384</c:v>
                </c:pt>
                <c:pt idx="8">
                  <c:v>45383</c:v>
                </c:pt>
                <c:pt idx="9">
                  <c:v>45380</c:v>
                </c:pt>
                <c:pt idx="10">
                  <c:v>45379</c:v>
                </c:pt>
                <c:pt idx="11">
                  <c:v>45378</c:v>
                </c:pt>
                <c:pt idx="12">
                  <c:v>45377</c:v>
                </c:pt>
                <c:pt idx="13">
                  <c:v>45376</c:v>
                </c:pt>
                <c:pt idx="14">
                  <c:v>45373</c:v>
                </c:pt>
                <c:pt idx="15">
                  <c:v>45372</c:v>
                </c:pt>
                <c:pt idx="16">
                  <c:v>45371</c:v>
                </c:pt>
                <c:pt idx="17">
                  <c:v>45370</c:v>
                </c:pt>
                <c:pt idx="18">
                  <c:v>45369</c:v>
                </c:pt>
                <c:pt idx="19">
                  <c:v>45366</c:v>
                </c:pt>
                <c:pt idx="20">
                  <c:v>45365</c:v>
                </c:pt>
                <c:pt idx="21">
                  <c:v>45364</c:v>
                </c:pt>
                <c:pt idx="22">
                  <c:v>45363</c:v>
                </c:pt>
                <c:pt idx="23">
                  <c:v>45362</c:v>
                </c:pt>
                <c:pt idx="24">
                  <c:v>45358</c:v>
                </c:pt>
                <c:pt idx="25">
                  <c:v>45357</c:v>
                </c:pt>
                <c:pt idx="26">
                  <c:v>45356</c:v>
                </c:pt>
                <c:pt idx="27">
                  <c:v>45355</c:v>
                </c:pt>
                <c:pt idx="28">
                  <c:v>45352</c:v>
                </c:pt>
                <c:pt idx="29">
                  <c:v>45351</c:v>
                </c:pt>
                <c:pt idx="30">
                  <c:v>45350</c:v>
                </c:pt>
                <c:pt idx="31">
                  <c:v>45349</c:v>
                </c:pt>
                <c:pt idx="32">
                  <c:v>45348</c:v>
                </c:pt>
                <c:pt idx="33">
                  <c:v>45344</c:v>
                </c:pt>
                <c:pt idx="34">
                  <c:v>45343</c:v>
                </c:pt>
                <c:pt idx="35">
                  <c:v>45342</c:v>
                </c:pt>
                <c:pt idx="36">
                  <c:v>45341</c:v>
                </c:pt>
                <c:pt idx="37">
                  <c:v>45338</c:v>
                </c:pt>
                <c:pt idx="38">
                  <c:v>45337</c:v>
                </c:pt>
                <c:pt idx="39">
                  <c:v>45336</c:v>
                </c:pt>
                <c:pt idx="40">
                  <c:v>45335</c:v>
                </c:pt>
                <c:pt idx="41">
                  <c:v>45334</c:v>
                </c:pt>
                <c:pt idx="42">
                  <c:v>45331</c:v>
                </c:pt>
                <c:pt idx="43">
                  <c:v>45330</c:v>
                </c:pt>
                <c:pt idx="44">
                  <c:v>45329</c:v>
                </c:pt>
                <c:pt idx="45">
                  <c:v>45328</c:v>
                </c:pt>
                <c:pt idx="46">
                  <c:v>45327</c:v>
                </c:pt>
                <c:pt idx="47">
                  <c:v>45324</c:v>
                </c:pt>
                <c:pt idx="48">
                  <c:v>45323</c:v>
                </c:pt>
                <c:pt idx="49">
                  <c:v>45322</c:v>
                </c:pt>
                <c:pt idx="50">
                  <c:v>45321</c:v>
                </c:pt>
                <c:pt idx="51">
                  <c:v>45320</c:v>
                </c:pt>
                <c:pt idx="52">
                  <c:v>45317</c:v>
                </c:pt>
                <c:pt idx="53">
                  <c:v>45316</c:v>
                </c:pt>
                <c:pt idx="54">
                  <c:v>45315</c:v>
                </c:pt>
                <c:pt idx="55">
                  <c:v>45314</c:v>
                </c:pt>
                <c:pt idx="56">
                  <c:v>45313</c:v>
                </c:pt>
                <c:pt idx="57">
                  <c:v>45310</c:v>
                </c:pt>
                <c:pt idx="58">
                  <c:v>45309</c:v>
                </c:pt>
                <c:pt idx="59">
                  <c:v>45308</c:v>
                </c:pt>
                <c:pt idx="60">
                  <c:v>45307</c:v>
                </c:pt>
                <c:pt idx="61">
                  <c:v>45306</c:v>
                </c:pt>
                <c:pt idx="62">
                  <c:v>45303</c:v>
                </c:pt>
                <c:pt idx="63">
                  <c:v>45302</c:v>
                </c:pt>
                <c:pt idx="64">
                  <c:v>45301</c:v>
                </c:pt>
                <c:pt idx="65">
                  <c:v>45300</c:v>
                </c:pt>
                <c:pt idx="66">
                  <c:v>45299</c:v>
                </c:pt>
                <c:pt idx="67">
                  <c:v>45296</c:v>
                </c:pt>
                <c:pt idx="68">
                  <c:v>45295</c:v>
                </c:pt>
                <c:pt idx="69">
                  <c:v>45294</c:v>
                </c:pt>
                <c:pt idx="70">
                  <c:v>45289</c:v>
                </c:pt>
                <c:pt idx="71">
                  <c:v>45288</c:v>
                </c:pt>
                <c:pt idx="72">
                  <c:v>45287</c:v>
                </c:pt>
                <c:pt idx="73">
                  <c:v>45286</c:v>
                </c:pt>
                <c:pt idx="74">
                  <c:v>45285</c:v>
                </c:pt>
                <c:pt idx="75">
                  <c:v>45282</c:v>
                </c:pt>
                <c:pt idx="76">
                  <c:v>45281</c:v>
                </c:pt>
                <c:pt idx="77">
                  <c:v>45280</c:v>
                </c:pt>
                <c:pt idx="78">
                  <c:v>45279</c:v>
                </c:pt>
                <c:pt idx="79">
                  <c:v>45278</c:v>
                </c:pt>
                <c:pt idx="80">
                  <c:v>45275</c:v>
                </c:pt>
                <c:pt idx="81">
                  <c:v>45274</c:v>
                </c:pt>
                <c:pt idx="82">
                  <c:v>45273</c:v>
                </c:pt>
                <c:pt idx="83">
                  <c:v>45272</c:v>
                </c:pt>
                <c:pt idx="84">
                  <c:v>45271</c:v>
                </c:pt>
                <c:pt idx="85">
                  <c:v>45268</c:v>
                </c:pt>
                <c:pt idx="86">
                  <c:v>45267</c:v>
                </c:pt>
                <c:pt idx="87">
                  <c:v>45266</c:v>
                </c:pt>
                <c:pt idx="88">
                  <c:v>45265</c:v>
                </c:pt>
                <c:pt idx="89">
                  <c:v>45264</c:v>
                </c:pt>
                <c:pt idx="90">
                  <c:v>45261</c:v>
                </c:pt>
                <c:pt idx="91">
                  <c:v>45260</c:v>
                </c:pt>
                <c:pt idx="92">
                  <c:v>45259</c:v>
                </c:pt>
                <c:pt idx="93">
                  <c:v>45258</c:v>
                </c:pt>
                <c:pt idx="94">
                  <c:v>45257</c:v>
                </c:pt>
                <c:pt idx="95">
                  <c:v>45254</c:v>
                </c:pt>
                <c:pt idx="96">
                  <c:v>45253</c:v>
                </c:pt>
                <c:pt idx="97">
                  <c:v>45252</c:v>
                </c:pt>
                <c:pt idx="98">
                  <c:v>45251</c:v>
                </c:pt>
                <c:pt idx="99">
                  <c:v>45250</c:v>
                </c:pt>
                <c:pt idx="100">
                  <c:v>45247</c:v>
                </c:pt>
                <c:pt idx="101">
                  <c:v>45246</c:v>
                </c:pt>
                <c:pt idx="102">
                  <c:v>45245</c:v>
                </c:pt>
                <c:pt idx="103">
                  <c:v>45244</c:v>
                </c:pt>
                <c:pt idx="104">
                  <c:v>45243</c:v>
                </c:pt>
                <c:pt idx="105">
                  <c:v>45240</c:v>
                </c:pt>
                <c:pt idx="106">
                  <c:v>45239</c:v>
                </c:pt>
                <c:pt idx="107">
                  <c:v>45238</c:v>
                </c:pt>
                <c:pt idx="108">
                  <c:v>45237</c:v>
                </c:pt>
                <c:pt idx="109">
                  <c:v>45236</c:v>
                </c:pt>
                <c:pt idx="110">
                  <c:v>45233</c:v>
                </c:pt>
                <c:pt idx="111">
                  <c:v>45232</c:v>
                </c:pt>
                <c:pt idx="112">
                  <c:v>45231</c:v>
                </c:pt>
                <c:pt idx="113">
                  <c:v>45230</c:v>
                </c:pt>
                <c:pt idx="114">
                  <c:v>45229</c:v>
                </c:pt>
                <c:pt idx="115">
                  <c:v>45226</c:v>
                </c:pt>
                <c:pt idx="116">
                  <c:v>45225</c:v>
                </c:pt>
                <c:pt idx="117">
                  <c:v>45224</c:v>
                </c:pt>
                <c:pt idx="118">
                  <c:v>45223</c:v>
                </c:pt>
                <c:pt idx="119">
                  <c:v>45222</c:v>
                </c:pt>
                <c:pt idx="120">
                  <c:v>45219</c:v>
                </c:pt>
                <c:pt idx="121">
                  <c:v>45218</c:v>
                </c:pt>
                <c:pt idx="122">
                  <c:v>45217</c:v>
                </c:pt>
                <c:pt idx="123">
                  <c:v>45216</c:v>
                </c:pt>
                <c:pt idx="124">
                  <c:v>45215</c:v>
                </c:pt>
                <c:pt idx="125">
                  <c:v>45212</c:v>
                </c:pt>
                <c:pt idx="126">
                  <c:v>45211</c:v>
                </c:pt>
                <c:pt idx="127">
                  <c:v>45210</c:v>
                </c:pt>
                <c:pt idx="128">
                  <c:v>45209</c:v>
                </c:pt>
                <c:pt idx="129">
                  <c:v>45208</c:v>
                </c:pt>
                <c:pt idx="130">
                  <c:v>45205</c:v>
                </c:pt>
                <c:pt idx="131">
                  <c:v>45204</c:v>
                </c:pt>
                <c:pt idx="132">
                  <c:v>45203</c:v>
                </c:pt>
                <c:pt idx="133">
                  <c:v>45202</c:v>
                </c:pt>
                <c:pt idx="134">
                  <c:v>45201</c:v>
                </c:pt>
                <c:pt idx="135">
                  <c:v>45198</c:v>
                </c:pt>
                <c:pt idx="136">
                  <c:v>45197</c:v>
                </c:pt>
                <c:pt idx="137">
                  <c:v>45196</c:v>
                </c:pt>
                <c:pt idx="138">
                  <c:v>45195</c:v>
                </c:pt>
                <c:pt idx="139">
                  <c:v>45194</c:v>
                </c:pt>
                <c:pt idx="140">
                  <c:v>45191</c:v>
                </c:pt>
                <c:pt idx="141">
                  <c:v>45190</c:v>
                </c:pt>
                <c:pt idx="142">
                  <c:v>45189</c:v>
                </c:pt>
                <c:pt idx="143">
                  <c:v>45188</c:v>
                </c:pt>
                <c:pt idx="144">
                  <c:v>45187</c:v>
                </c:pt>
                <c:pt idx="145">
                  <c:v>45184</c:v>
                </c:pt>
                <c:pt idx="146">
                  <c:v>45183</c:v>
                </c:pt>
                <c:pt idx="147">
                  <c:v>45182</c:v>
                </c:pt>
                <c:pt idx="148">
                  <c:v>45181</c:v>
                </c:pt>
                <c:pt idx="149">
                  <c:v>45180</c:v>
                </c:pt>
                <c:pt idx="150">
                  <c:v>45177</c:v>
                </c:pt>
                <c:pt idx="151">
                  <c:v>45176</c:v>
                </c:pt>
                <c:pt idx="152">
                  <c:v>45175</c:v>
                </c:pt>
                <c:pt idx="153">
                  <c:v>45174</c:v>
                </c:pt>
                <c:pt idx="154">
                  <c:v>45173</c:v>
                </c:pt>
                <c:pt idx="155">
                  <c:v>45170</c:v>
                </c:pt>
                <c:pt idx="156">
                  <c:v>45169</c:v>
                </c:pt>
                <c:pt idx="157">
                  <c:v>45168</c:v>
                </c:pt>
                <c:pt idx="158">
                  <c:v>45167</c:v>
                </c:pt>
                <c:pt idx="159">
                  <c:v>45166</c:v>
                </c:pt>
                <c:pt idx="160">
                  <c:v>45163</c:v>
                </c:pt>
                <c:pt idx="161">
                  <c:v>45162</c:v>
                </c:pt>
                <c:pt idx="162">
                  <c:v>45161</c:v>
                </c:pt>
                <c:pt idx="163">
                  <c:v>45160</c:v>
                </c:pt>
                <c:pt idx="164">
                  <c:v>45159</c:v>
                </c:pt>
                <c:pt idx="165">
                  <c:v>45156</c:v>
                </c:pt>
                <c:pt idx="166">
                  <c:v>45155</c:v>
                </c:pt>
                <c:pt idx="167">
                  <c:v>45154</c:v>
                </c:pt>
                <c:pt idx="168">
                  <c:v>45153</c:v>
                </c:pt>
                <c:pt idx="169">
                  <c:v>45152</c:v>
                </c:pt>
                <c:pt idx="170">
                  <c:v>45149</c:v>
                </c:pt>
                <c:pt idx="171">
                  <c:v>45148</c:v>
                </c:pt>
                <c:pt idx="172">
                  <c:v>45147</c:v>
                </c:pt>
                <c:pt idx="173">
                  <c:v>45146</c:v>
                </c:pt>
                <c:pt idx="174">
                  <c:v>45145</c:v>
                </c:pt>
                <c:pt idx="175">
                  <c:v>45142</c:v>
                </c:pt>
                <c:pt idx="176">
                  <c:v>45141</c:v>
                </c:pt>
                <c:pt idx="177">
                  <c:v>45140</c:v>
                </c:pt>
                <c:pt idx="178">
                  <c:v>45139</c:v>
                </c:pt>
                <c:pt idx="179">
                  <c:v>45138</c:v>
                </c:pt>
                <c:pt idx="180">
                  <c:v>45135</c:v>
                </c:pt>
                <c:pt idx="181">
                  <c:v>45134</c:v>
                </c:pt>
                <c:pt idx="182">
                  <c:v>45133</c:v>
                </c:pt>
                <c:pt idx="183">
                  <c:v>45132</c:v>
                </c:pt>
                <c:pt idx="184">
                  <c:v>45131</c:v>
                </c:pt>
                <c:pt idx="185">
                  <c:v>45128</c:v>
                </c:pt>
                <c:pt idx="186">
                  <c:v>45127</c:v>
                </c:pt>
                <c:pt idx="187">
                  <c:v>45126</c:v>
                </c:pt>
                <c:pt idx="188">
                  <c:v>45125</c:v>
                </c:pt>
                <c:pt idx="189">
                  <c:v>45124</c:v>
                </c:pt>
                <c:pt idx="190">
                  <c:v>45121</c:v>
                </c:pt>
                <c:pt idx="191">
                  <c:v>45120</c:v>
                </c:pt>
                <c:pt idx="192">
                  <c:v>45119</c:v>
                </c:pt>
                <c:pt idx="193">
                  <c:v>45118</c:v>
                </c:pt>
                <c:pt idx="194">
                  <c:v>45117</c:v>
                </c:pt>
                <c:pt idx="195">
                  <c:v>45114</c:v>
                </c:pt>
                <c:pt idx="196">
                  <c:v>45113</c:v>
                </c:pt>
                <c:pt idx="197">
                  <c:v>45112</c:v>
                </c:pt>
                <c:pt idx="198">
                  <c:v>45111</c:v>
                </c:pt>
                <c:pt idx="199">
                  <c:v>45110</c:v>
                </c:pt>
                <c:pt idx="200">
                  <c:v>45107</c:v>
                </c:pt>
                <c:pt idx="201">
                  <c:v>45106</c:v>
                </c:pt>
                <c:pt idx="202">
                  <c:v>45105</c:v>
                </c:pt>
                <c:pt idx="203">
                  <c:v>45104</c:v>
                </c:pt>
                <c:pt idx="204">
                  <c:v>45103</c:v>
                </c:pt>
                <c:pt idx="205">
                  <c:v>45100</c:v>
                </c:pt>
                <c:pt idx="206">
                  <c:v>45099</c:v>
                </c:pt>
                <c:pt idx="207">
                  <c:v>45098</c:v>
                </c:pt>
                <c:pt idx="208">
                  <c:v>45097</c:v>
                </c:pt>
                <c:pt idx="209">
                  <c:v>45096</c:v>
                </c:pt>
                <c:pt idx="210">
                  <c:v>45093</c:v>
                </c:pt>
                <c:pt idx="211">
                  <c:v>45092</c:v>
                </c:pt>
                <c:pt idx="212">
                  <c:v>45091</c:v>
                </c:pt>
                <c:pt idx="213">
                  <c:v>45090</c:v>
                </c:pt>
                <c:pt idx="214">
                  <c:v>45086</c:v>
                </c:pt>
                <c:pt idx="215">
                  <c:v>45085</c:v>
                </c:pt>
                <c:pt idx="216">
                  <c:v>45084</c:v>
                </c:pt>
                <c:pt idx="217">
                  <c:v>45083</c:v>
                </c:pt>
                <c:pt idx="218">
                  <c:v>45082</c:v>
                </c:pt>
                <c:pt idx="219">
                  <c:v>45079</c:v>
                </c:pt>
                <c:pt idx="220">
                  <c:v>45078</c:v>
                </c:pt>
                <c:pt idx="221">
                  <c:v>45077</c:v>
                </c:pt>
                <c:pt idx="222">
                  <c:v>45076</c:v>
                </c:pt>
                <c:pt idx="223">
                  <c:v>45075</c:v>
                </c:pt>
                <c:pt idx="224">
                  <c:v>45072</c:v>
                </c:pt>
                <c:pt idx="225">
                  <c:v>45071</c:v>
                </c:pt>
                <c:pt idx="226">
                  <c:v>45070</c:v>
                </c:pt>
                <c:pt idx="227">
                  <c:v>45069</c:v>
                </c:pt>
                <c:pt idx="228">
                  <c:v>45068</c:v>
                </c:pt>
                <c:pt idx="229">
                  <c:v>45065</c:v>
                </c:pt>
                <c:pt idx="230">
                  <c:v>45064</c:v>
                </c:pt>
                <c:pt idx="231">
                  <c:v>45063</c:v>
                </c:pt>
                <c:pt idx="232">
                  <c:v>45062</c:v>
                </c:pt>
                <c:pt idx="233">
                  <c:v>45061</c:v>
                </c:pt>
                <c:pt idx="234">
                  <c:v>45058</c:v>
                </c:pt>
                <c:pt idx="235">
                  <c:v>45057</c:v>
                </c:pt>
                <c:pt idx="236">
                  <c:v>45056</c:v>
                </c:pt>
                <c:pt idx="237">
                  <c:v>45054</c:v>
                </c:pt>
                <c:pt idx="238">
                  <c:v>45051</c:v>
                </c:pt>
                <c:pt idx="239">
                  <c:v>45050</c:v>
                </c:pt>
                <c:pt idx="240">
                  <c:v>45049</c:v>
                </c:pt>
                <c:pt idx="241">
                  <c:v>45048</c:v>
                </c:pt>
                <c:pt idx="242">
                  <c:v>45044</c:v>
                </c:pt>
                <c:pt idx="243">
                  <c:v>45043</c:v>
                </c:pt>
                <c:pt idx="244">
                  <c:v>45042</c:v>
                </c:pt>
                <c:pt idx="245">
                  <c:v>45041</c:v>
                </c:pt>
                <c:pt idx="246">
                  <c:v>45040</c:v>
                </c:pt>
                <c:pt idx="247">
                  <c:v>45037</c:v>
                </c:pt>
                <c:pt idx="248">
                  <c:v>45036</c:v>
                </c:pt>
                <c:pt idx="249">
                  <c:v>45035</c:v>
                </c:pt>
                <c:pt idx="250">
                  <c:v>45034</c:v>
                </c:pt>
                <c:pt idx="251">
                  <c:v>45033</c:v>
                </c:pt>
                <c:pt idx="252">
                  <c:v>45030</c:v>
                </c:pt>
                <c:pt idx="253">
                  <c:v>45029</c:v>
                </c:pt>
                <c:pt idx="254">
                  <c:v>45028</c:v>
                </c:pt>
                <c:pt idx="255">
                  <c:v>45027</c:v>
                </c:pt>
              </c:numCache>
            </c:numRef>
          </c:cat>
          <c:val>
            <c:numRef>
              <c:f>Лист1!$F$8:$F$263</c:f>
              <c:numCache>
                <c:formatCode>#,##0.00</c:formatCode>
                <c:ptCount val="256"/>
                <c:pt idx="0">
                  <c:v>3440.89</c:v>
                </c:pt>
                <c:pt idx="1">
                  <c:v>3439.11</c:v>
                </c:pt>
                <c:pt idx="2">
                  <c:v>3414.26</c:v>
                </c:pt>
                <c:pt idx="3">
                  <c:v>3417.38</c:v>
                </c:pt>
                <c:pt idx="4">
                  <c:v>3395.37</c:v>
                </c:pt>
                <c:pt idx="5">
                  <c:v>3407.57</c:v>
                </c:pt>
                <c:pt idx="6">
                  <c:v>3395.59</c:v>
                </c:pt>
                <c:pt idx="7">
                  <c:v>3371.29</c:v>
                </c:pt>
                <c:pt idx="8">
                  <c:v>3363.29</c:v>
                </c:pt>
                <c:pt idx="9">
                  <c:v>3332.53</c:v>
                </c:pt>
                <c:pt idx="10">
                  <c:v>3312.77</c:v>
                </c:pt>
                <c:pt idx="11">
                  <c:v>3304.09</c:v>
                </c:pt>
                <c:pt idx="12">
                  <c:v>3285.54</c:v>
                </c:pt>
                <c:pt idx="13">
                  <c:v>3281.63</c:v>
                </c:pt>
                <c:pt idx="14">
                  <c:v>3273.49</c:v>
                </c:pt>
                <c:pt idx="15">
                  <c:v>3286.69</c:v>
                </c:pt>
                <c:pt idx="16">
                  <c:v>3267.1</c:v>
                </c:pt>
                <c:pt idx="17">
                  <c:v>3264.97</c:v>
                </c:pt>
                <c:pt idx="18">
                  <c:v>3296.3</c:v>
                </c:pt>
                <c:pt idx="19">
                  <c:v>3300.07</c:v>
                </c:pt>
                <c:pt idx="20">
                  <c:v>3297</c:v>
                </c:pt>
                <c:pt idx="21">
                  <c:v>3320.68</c:v>
                </c:pt>
                <c:pt idx="22">
                  <c:v>3332.6</c:v>
                </c:pt>
                <c:pt idx="23">
                  <c:v>3320.31</c:v>
                </c:pt>
                <c:pt idx="24">
                  <c:v>3315.68</c:v>
                </c:pt>
                <c:pt idx="25">
                  <c:v>3310.58</c:v>
                </c:pt>
                <c:pt idx="26">
                  <c:v>3300.89</c:v>
                </c:pt>
                <c:pt idx="27">
                  <c:v>3296.75</c:v>
                </c:pt>
                <c:pt idx="28">
                  <c:v>3266.66</c:v>
                </c:pt>
                <c:pt idx="29">
                  <c:v>3256.8</c:v>
                </c:pt>
                <c:pt idx="30">
                  <c:v>3227.05</c:v>
                </c:pt>
                <c:pt idx="31">
                  <c:v>3208.99</c:v>
                </c:pt>
                <c:pt idx="32">
                  <c:v>3213.17</c:v>
                </c:pt>
                <c:pt idx="33">
                  <c:v>3142.3</c:v>
                </c:pt>
                <c:pt idx="34">
                  <c:v>3139.5</c:v>
                </c:pt>
                <c:pt idx="35">
                  <c:v>3207.49</c:v>
                </c:pt>
                <c:pt idx="36">
                  <c:v>3244.56</c:v>
                </c:pt>
                <c:pt idx="37">
                  <c:v>3242.48</c:v>
                </c:pt>
                <c:pt idx="38">
                  <c:v>3265.63</c:v>
                </c:pt>
                <c:pt idx="39">
                  <c:v>3258.14</c:v>
                </c:pt>
                <c:pt idx="40">
                  <c:v>3254.6</c:v>
                </c:pt>
                <c:pt idx="41">
                  <c:v>3248.5</c:v>
                </c:pt>
                <c:pt idx="42">
                  <c:v>3242.38</c:v>
                </c:pt>
                <c:pt idx="43">
                  <c:v>3241.81</c:v>
                </c:pt>
                <c:pt idx="44">
                  <c:v>3256.58</c:v>
                </c:pt>
                <c:pt idx="45">
                  <c:v>3238.4</c:v>
                </c:pt>
                <c:pt idx="46">
                  <c:v>3226.79</c:v>
                </c:pt>
                <c:pt idx="47">
                  <c:v>3226.35</c:v>
                </c:pt>
                <c:pt idx="48">
                  <c:v>3229.89</c:v>
                </c:pt>
                <c:pt idx="49">
                  <c:v>3214.19</c:v>
                </c:pt>
                <c:pt idx="50">
                  <c:v>3196.08</c:v>
                </c:pt>
                <c:pt idx="51">
                  <c:v>3176.61</c:v>
                </c:pt>
                <c:pt idx="52">
                  <c:v>3163.21</c:v>
                </c:pt>
                <c:pt idx="53">
                  <c:v>3157.74</c:v>
                </c:pt>
                <c:pt idx="54">
                  <c:v>3162.41</c:v>
                </c:pt>
                <c:pt idx="55">
                  <c:v>3175.74</c:v>
                </c:pt>
                <c:pt idx="56">
                  <c:v>3172.15</c:v>
                </c:pt>
                <c:pt idx="57">
                  <c:v>3166.37</c:v>
                </c:pt>
                <c:pt idx="58">
                  <c:v>3178.85</c:v>
                </c:pt>
                <c:pt idx="59">
                  <c:v>3185.23</c:v>
                </c:pt>
                <c:pt idx="60">
                  <c:v>3179.45</c:v>
                </c:pt>
                <c:pt idx="61">
                  <c:v>3184.88</c:v>
                </c:pt>
                <c:pt idx="62">
                  <c:v>3185.22</c:v>
                </c:pt>
                <c:pt idx="63">
                  <c:v>3181.25</c:v>
                </c:pt>
                <c:pt idx="64">
                  <c:v>3164.7</c:v>
                </c:pt>
                <c:pt idx="65">
                  <c:v>3155.55</c:v>
                </c:pt>
                <c:pt idx="66">
                  <c:v>3158.58</c:v>
                </c:pt>
                <c:pt idx="67">
                  <c:v>3136.37</c:v>
                </c:pt>
                <c:pt idx="68">
                  <c:v>3136.07</c:v>
                </c:pt>
                <c:pt idx="69">
                  <c:v>3130.23</c:v>
                </c:pt>
                <c:pt idx="70">
                  <c:v>3099.11</c:v>
                </c:pt>
                <c:pt idx="71">
                  <c:v>3101.99</c:v>
                </c:pt>
                <c:pt idx="72">
                  <c:v>3097.49</c:v>
                </c:pt>
                <c:pt idx="73">
                  <c:v>3094.72</c:v>
                </c:pt>
                <c:pt idx="74">
                  <c:v>3099.02</c:v>
                </c:pt>
                <c:pt idx="75">
                  <c:v>3092.58</c:v>
                </c:pt>
                <c:pt idx="76">
                  <c:v>3073.57</c:v>
                </c:pt>
                <c:pt idx="77">
                  <c:v>3104.66</c:v>
                </c:pt>
                <c:pt idx="78">
                  <c:v>3083.64</c:v>
                </c:pt>
                <c:pt idx="79">
                  <c:v>3076.26</c:v>
                </c:pt>
                <c:pt idx="80">
                  <c:v>3033.89</c:v>
                </c:pt>
                <c:pt idx="81">
                  <c:v>3008.84</c:v>
                </c:pt>
                <c:pt idx="82">
                  <c:v>3032.22</c:v>
                </c:pt>
                <c:pt idx="83">
                  <c:v>3019.89</c:v>
                </c:pt>
                <c:pt idx="84">
                  <c:v>3026.17</c:v>
                </c:pt>
                <c:pt idx="85">
                  <c:v>3079.99</c:v>
                </c:pt>
                <c:pt idx="86">
                  <c:v>3073.63</c:v>
                </c:pt>
                <c:pt idx="87">
                  <c:v>3079.5</c:v>
                </c:pt>
                <c:pt idx="88">
                  <c:v>3129.33</c:v>
                </c:pt>
                <c:pt idx="89">
                  <c:v>3114.41</c:v>
                </c:pt>
                <c:pt idx="90">
                  <c:v>3142.29</c:v>
                </c:pt>
                <c:pt idx="91">
                  <c:v>3165.79</c:v>
                </c:pt>
                <c:pt idx="92">
                  <c:v>3173.52</c:v>
                </c:pt>
                <c:pt idx="93">
                  <c:v>3196.36</c:v>
                </c:pt>
                <c:pt idx="94">
                  <c:v>3191.05</c:v>
                </c:pt>
                <c:pt idx="95">
                  <c:v>3217.76</c:v>
                </c:pt>
                <c:pt idx="96">
                  <c:v>3221.05</c:v>
                </c:pt>
                <c:pt idx="97">
                  <c:v>3230.65</c:v>
                </c:pt>
                <c:pt idx="98">
                  <c:v>3218.48</c:v>
                </c:pt>
                <c:pt idx="99">
                  <c:v>3207.36</c:v>
                </c:pt>
                <c:pt idx="100">
                  <c:v>3206.34</c:v>
                </c:pt>
                <c:pt idx="101">
                  <c:v>3189.08</c:v>
                </c:pt>
                <c:pt idx="102">
                  <c:v>3215.11</c:v>
                </c:pt>
                <c:pt idx="103">
                  <c:v>3212.39</c:v>
                </c:pt>
                <c:pt idx="104">
                  <c:v>3248.27</c:v>
                </c:pt>
                <c:pt idx="105">
                  <c:v>3242.06</c:v>
                </c:pt>
                <c:pt idx="106">
                  <c:v>3239.92</c:v>
                </c:pt>
                <c:pt idx="107">
                  <c:v>3245.43</c:v>
                </c:pt>
                <c:pt idx="108">
                  <c:v>3246.34</c:v>
                </c:pt>
                <c:pt idx="109">
                  <c:v>3235.11</c:v>
                </c:pt>
                <c:pt idx="110">
                  <c:v>3208.63</c:v>
                </c:pt>
                <c:pt idx="111">
                  <c:v>3197.22</c:v>
                </c:pt>
                <c:pt idx="112">
                  <c:v>3206.52</c:v>
                </c:pt>
                <c:pt idx="113">
                  <c:v>3200.97</c:v>
                </c:pt>
                <c:pt idx="114">
                  <c:v>3227.07</c:v>
                </c:pt>
                <c:pt idx="115">
                  <c:v>3224.18</c:v>
                </c:pt>
                <c:pt idx="116">
                  <c:v>3223.89</c:v>
                </c:pt>
                <c:pt idx="117">
                  <c:v>3265.28</c:v>
                </c:pt>
                <c:pt idx="118">
                  <c:v>3265.01</c:v>
                </c:pt>
                <c:pt idx="119">
                  <c:v>3263.68</c:v>
                </c:pt>
                <c:pt idx="120">
                  <c:v>3269.27</c:v>
                </c:pt>
                <c:pt idx="121">
                  <c:v>3255.16</c:v>
                </c:pt>
                <c:pt idx="122">
                  <c:v>3249.21</c:v>
                </c:pt>
                <c:pt idx="123">
                  <c:v>3247.15</c:v>
                </c:pt>
                <c:pt idx="124">
                  <c:v>3234.78</c:v>
                </c:pt>
                <c:pt idx="125">
                  <c:v>3192.33</c:v>
                </c:pt>
                <c:pt idx="126">
                  <c:v>3174.66</c:v>
                </c:pt>
                <c:pt idx="127">
                  <c:v>3194.12</c:v>
                </c:pt>
                <c:pt idx="128">
                  <c:v>3177.03</c:v>
                </c:pt>
                <c:pt idx="129">
                  <c:v>3174.02</c:v>
                </c:pt>
                <c:pt idx="130">
                  <c:v>3144.89</c:v>
                </c:pt>
                <c:pt idx="131">
                  <c:v>3131.76</c:v>
                </c:pt>
                <c:pt idx="132">
                  <c:v>3134.25</c:v>
                </c:pt>
                <c:pt idx="133">
                  <c:v>3143.88</c:v>
                </c:pt>
                <c:pt idx="134">
                  <c:v>3132.33</c:v>
                </c:pt>
                <c:pt idx="135">
                  <c:v>3133.26</c:v>
                </c:pt>
                <c:pt idx="136">
                  <c:v>3108.07</c:v>
                </c:pt>
                <c:pt idx="137">
                  <c:v>3067.61</c:v>
                </c:pt>
                <c:pt idx="138">
                  <c:v>3051.91</c:v>
                </c:pt>
                <c:pt idx="139">
                  <c:v>3045.39</c:v>
                </c:pt>
                <c:pt idx="140">
                  <c:v>3049.07</c:v>
                </c:pt>
                <c:pt idx="141">
                  <c:v>3019.22</c:v>
                </c:pt>
                <c:pt idx="142">
                  <c:v>3068.15</c:v>
                </c:pt>
                <c:pt idx="143">
                  <c:v>3083.85</c:v>
                </c:pt>
                <c:pt idx="144">
                  <c:v>3135.18</c:v>
                </c:pt>
                <c:pt idx="145">
                  <c:v>3152.53</c:v>
                </c:pt>
                <c:pt idx="146">
                  <c:v>3139.49</c:v>
                </c:pt>
                <c:pt idx="147">
                  <c:v>3148.32</c:v>
                </c:pt>
                <c:pt idx="148">
                  <c:v>3165.92</c:v>
                </c:pt>
                <c:pt idx="149">
                  <c:v>3122.37</c:v>
                </c:pt>
                <c:pt idx="150">
                  <c:v>3142.88</c:v>
                </c:pt>
                <c:pt idx="151">
                  <c:v>3169.07</c:v>
                </c:pt>
                <c:pt idx="152">
                  <c:v>3245.47</c:v>
                </c:pt>
                <c:pt idx="153">
                  <c:v>3264.43</c:v>
                </c:pt>
                <c:pt idx="154">
                  <c:v>3268.97</c:v>
                </c:pt>
                <c:pt idx="155">
                  <c:v>3231.35</c:v>
                </c:pt>
                <c:pt idx="156">
                  <c:v>3227.99</c:v>
                </c:pt>
                <c:pt idx="157">
                  <c:v>3212.68</c:v>
                </c:pt>
                <c:pt idx="158">
                  <c:v>3211.36</c:v>
                </c:pt>
                <c:pt idx="159">
                  <c:v>3198.72</c:v>
                </c:pt>
                <c:pt idx="160">
                  <c:v>3157.33</c:v>
                </c:pt>
                <c:pt idx="161">
                  <c:v>3137.37</c:v>
                </c:pt>
                <c:pt idx="162">
                  <c:v>3146.2</c:v>
                </c:pt>
                <c:pt idx="163">
                  <c:v>3164.25</c:v>
                </c:pt>
                <c:pt idx="164">
                  <c:v>3139.93</c:v>
                </c:pt>
                <c:pt idx="165">
                  <c:v>3111.22</c:v>
                </c:pt>
                <c:pt idx="166">
                  <c:v>3059.02</c:v>
                </c:pt>
                <c:pt idx="167">
                  <c:v>3049.46</c:v>
                </c:pt>
                <c:pt idx="168">
                  <c:v>3115.25</c:v>
                </c:pt>
                <c:pt idx="169">
                  <c:v>3131</c:v>
                </c:pt>
                <c:pt idx="170">
                  <c:v>3155.51</c:v>
                </c:pt>
                <c:pt idx="171">
                  <c:v>3148.86</c:v>
                </c:pt>
                <c:pt idx="172">
                  <c:v>3099.52</c:v>
                </c:pt>
                <c:pt idx="173">
                  <c:v>3085.31</c:v>
                </c:pt>
                <c:pt idx="174">
                  <c:v>3084.08</c:v>
                </c:pt>
                <c:pt idx="175">
                  <c:v>3092.44</c:v>
                </c:pt>
                <c:pt idx="176">
                  <c:v>3147.8</c:v>
                </c:pt>
                <c:pt idx="177">
                  <c:v>3106.46</c:v>
                </c:pt>
                <c:pt idx="178">
                  <c:v>3093.64</c:v>
                </c:pt>
                <c:pt idx="179">
                  <c:v>3073.5</c:v>
                </c:pt>
                <c:pt idx="180">
                  <c:v>3008.61</c:v>
                </c:pt>
                <c:pt idx="181">
                  <c:v>2987.85</c:v>
                </c:pt>
                <c:pt idx="182">
                  <c:v>2970.42</c:v>
                </c:pt>
                <c:pt idx="183">
                  <c:v>2975.36</c:v>
                </c:pt>
                <c:pt idx="184">
                  <c:v>2937.47</c:v>
                </c:pt>
                <c:pt idx="185">
                  <c:v>2923.54</c:v>
                </c:pt>
                <c:pt idx="186">
                  <c:v>2917.48</c:v>
                </c:pt>
                <c:pt idx="187">
                  <c:v>2943.43</c:v>
                </c:pt>
                <c:pt idx="188">
                  <c:v>2954.52</c:v>
                </c:pt>
                <c:pt idx="189">
                  <c:v>2917.61</c:v>
                </c:pt>
                <c:pt idx="190">
                  <c:v>2902.72</c:v>
                </c:pt>
                <c:pt idx="191">
                  <c:v>2885.63</c:v>
                </c:pt>
                <c:pt idx="192">
                  <c:v>2896.83</c:v>
                </c:pt>
                <c:pt idx="193">
                  <c:v>2860.33</c:v>
                </c:pt>
                <c:pt idx="194">
                  <c:v>2856.76</c:v>
                </c:pt>
                <c:pt idx="195">
                  <c:v>2832.51</c:v>
                </c:pt>
                <c:pt idx="196">
                  <c:v>2819.6</c:v>
                </c:pt>
                <c:pt idx="197">
                  <c:v>2805</c:v>
                </c:pt>
                <c:pt idx="198">
                  <c:v>2808.22</c:v>
                </c:pt>
                <c:pt idx="199">
                  <c:v>2793.93</c:v>
                </c:pt>
                <c:pt idx="200">
                  <c:v>2797.37</c:v>
                </c:pt>
                <c:pt idx="201">
                  <c:v>2796.41</c:v>
                </c:pt>
                <c:pt idx="202">
                  <c:v>2780.92</c:v>
                </c:pt>
                <c:pt idx="203">
                  <c:v>2776.63</c:v>
                </c:pt>
                <c:pt idx="204">
                  <c:v>2757.13</c:v>
                </c:pt>
                <c:pt idx="205">
                  <c:v>2795.06</c:v>
                </c:pt>
                <c:pt idx="206">
                  <c:v>2815.83</c:v>
                </c:pt>
                <c:pt idx="207">
                  <c:v>2819.3</c:v>
                </c:pt>
                <c:pt idx="208">
                  <c:v>2803.69</c:v>
                </c:pt>
                <c:pt idx="209">
                  <c:v>2815.07</c:v>
                </c:pt>
                <c:pt idx="210">
                  <c:v>2800.79</c:v>
                </c:pt>
                <c:pt idx="211">
                  <c:v>2800.17</c:v>
                </c:pt>
                <c:pt idx="212">
                  <c:v>2765.18</c:v>
                </c:pt>
                <c:pt idx="213">
                  <c:v>2757.28</c:v>
                </c:pt>
                <c:pt idx="214">
                  <c:v>2708.04</c:v>
                </c:pt>
                <c:pt idx="215">
                  <c:v>2709.69</c:v>
                </c:pt>
                <c:pt idx="216">
                  <c:v>2694.69</c:v>
                </c:pt>
                <c:pt idx="217">
                  <c:v>2681.25</c:v>
                </c:pt>
                <c:pt idx="218">
                  <c:v>2694.14</c:v>
                </c:pt>
                <c:pt idx="219">
                  <c:v>2719.48</c:v>
                </c:pt>
                <c:pt idx="220">
                  <c:v>2721.73</c:v>
                </c:pt>
                <c:pt idx="221">
                  <c:v>2717.64</c:v>
                </c:pt>
                <c:pt idx="222">
                  <c:v>2698.75</c:v>
                </c:pt>
                <c:pt idx="223">
                  <c:v>2732</c:v>
                </c:pt>
                <c:pt idx="224">
                  <c:v>2682.03</c:v>
                </c:pt>
                <c:pt idx="225">
                  <c:v>2649.98</c:v>
                </c:pt>
                <c:pt idx="226">
                  <c:v>2654.99</c:v>
                </c:pt>
                <c:pt idx="227">
                  <c:v>2641.66</c:v>
                </c:pt>
                <c:pt idx="228">
                  <c:v>2633.26</c:v>
                </c:pt>
                <c:pt idx="229">
                  <c:v>2626.16</c:v>
                </c:pt>
                <c:pt idx="230">
                  <c:v>2632.91</c:v>
                </c:pt>
                <c:pt idx="231">
                  <c:v>2634.48</c:v>
                </c:pt>
                <c:pt idx="232">
                  <c:v>2633.71</c:v>
                </c:pt>
                <c:pt idx="233">
                  <c:v>2611.0700000000002</c:v>
                </c:pt>
                <c:pt idx="234">
                  <c:v>2565.17</c:v>
                </c:pt>
                <c:pt idx="235">
                  <c:v>2595.12</c:v>
                </c:pt>
                <c:pt idx="236">
                  <c:v>2548.63</c:v>
                </c:pt>
                <c:pt idx="237">
                  <c:v>2527.59</c:v>
                </c:pt>
                <c:pt idx="238">
                  <c:v>2538.2399999999998</c:v>
                </c:pt>
                <c:pt idx="239">
                  <c:v>2524.5100000000002</c:v>
                </c:pt>
                <c:pt idx="240">
                  <c:v>2532.42</c:v>
                </c:pt>
                <c:pt idx="241">
                  <c:v>2580.5100000000002</c:v>
                </c:pt>
                <c:pt idx="242">
                  <c:v>2634.94</c:v>
                </c:pt>
                <c:pt idx="243">
                  <c:v>2646.18</c:v>
                </c:pt>
                <c:pt idx="244">
                  <c:v>2620.33</c:v>
                </c:pt>
                <c:pt idx="245">
                  <c:v>2626.86</c:v>
                </c:pt>
                <c:pt idx="246">
                  <c:v>2635.43</c:v>
                </c:pt>
                <c:pt idx="247">
                  <c:v>2639.95</c:v>
                </c:pt>
                <c:pt idx="248">
                  <c:v>2637.85</c:v>
                </c:pt>
                <c:pt idx="249">
                  <c:v>2606.5500000000002</c:v>
                </c:pt>
                <c:pt idx="250">
                  <c:v>2615.62</c:v>
                </c:pt>
                <c:pt idx="251">
                  <c:v>2596.11</c:v>
                </c:pt>
                <c:pt idx="252">
                  <c:v>2554.85</c:v>
                </c:pt>
                <c:pt idx="253">
                  <c:v>2544.2800000000002</c:v>
                </c:pt>
                <c:pt idx="254">
                  <c:v>2538.4699999999998</c:v>
                </c:pt>
                <c:pt idx="255" formatCode="General">
                  <c:v>2533.69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EB-4514-B4B9-52B8C636E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802512"/>
        <c:axId val="145805488"/>
      </c:lineChart>
      <c:dateAx>
        <c:axId val="145802512"/>
        <c:scaling>
          <c:orientation val="minMax"/>
        </c:scaling>
        <c:delete val="0"/>
        <c:axPos val="b"/>
        <c:numFmt formatCode="[$-419]mmm\ yy;@" sourceLinked="0"/>
        <c:majorTickMark val="out"/>
        <c:minorTickMark val="none"/>
        <c:tickLblPos val="nextTo"/>
        <c:txPr>
          <a:bodyPr/>
          <a:lstStyle/>
          <a:p>
            <a:pPr>
              <a:defRPr sz="700" b="0">
                <a:latin typeface="Franklin Gothic Medium" pitchFamily="34" charset="0"/>
              </a:defRPr>
            </a:pPr>
            <a:endParaRPr lang="ru-RU"/>
          </a:p>
        </c:txPr>
        <c:crossAx val="145805488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45805488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Franklin Gothic Medium" panose="020B0603020102020204" pitchFamily="34" charset="0"/>
              </a:defRPr>
            </a:pPr>
            <a:endParaRPr lang="ru-RU"/>
          </a:p>
        </c:txPr>
        <c:crossAx val="145802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Лист1!$F$7</c:f>
              <c:strCache>
                <c:ptCount val="1"/>
                <c:pt idx="0">
                  <c:v>Цена</c:v>
                </c:pt>
              </c:strCache>
            </c:strRef>
          </c:tx>
          <c:spPr>
            <a:ln>
              <a:solidFill>
                <a:srgbClr val="A82871"/>
              </a:solidFill>
            </a:ln>
          </c:spPr>
          <c:marker>
            <c:symbol val="none"/>
          </c:marker>
          <c:cat>
            <c:numRef>
              <c:f>Лист1!$O$8:$O$372</c:f>
              <c:numCache>
                <c:formatCode>m/d/yyyy</c:formatCode>
                <c:ptCount val="365"/>
                <c:pt idx="0">
                  <c:v>45392</c:v>
                </c:pt>
                <c:pt idx="1">
                  <c:v>45391</c:v>
                </c:pt>
                <c:pt idx="2">
                  <c:v>45390</c:v>
                </c:pt>
                <c:pt idx="3">
                  <c:v>45389</c:v>
                </c:pt>
                <c:pt idx="4">
                  <c:v>45388</c:v>
                </c:pt>
                <c:pt idx="5">
                  <c:v>45387</c:v>
                </c:pt>
                <c:pt idx="6">
                  <c:v>45386</c:v>
                </c:pt>
                <c:pt idx="7">
                  <c:v>45385</c:v>
                </c:pt>
                <c:pt idx="8">
                  <c:v>45384</c:v>
                </c:pt>
                <c:pt idx="9">
                  <c:v>45383</c:v>
                </c:pt>
                <c:pt idx="10">
                  <c:v>45382</c:v>
                </c:pt>
                <c:pt idx="11">
                  <c:v>45381</c:v>
                </c:pt>
                <c:pt idx="12">
                  <c:v>45380</c:v>
                </c:pt>
                <c:pt idx="13">
                  <c:v>45379</c:v>
                </c:pt>
                <c:pt idx="14">
                  <c:v>45378</c:v>
                </c:pt>
                <c:pt idx="15">
                  <c:v>45377</c:v>
                </c:pt>
                <c:pt idx="16">
                  <c:v>45376</c:v>
                </c:pt>
                <c:pt idx="17">
                  <c:v>45375</c:v>
                </c:pt>
                <c:pt idx="18">
                  <c:v>45374</c:v>
                </c:pt>
                <c:pt idx="19">
                  <c:v>45373</c:v>
                </c:pt>
                <c:pt idx="20">
                  <c:v>45372</c:v>
                </c:pt>
                <c:pt idx="21">
                  <c:v>45371</c:v>
                </c:pt>
                <c:pt idx="22">
                  <c:v>45370</c:v>
                </c:pt>
                <c:pt idx="23">
                  <c:v>45369</c:v>
                </c:pt>
                <c:pt idx="24">
                  <c:v>45368</c:v>
                </c:pt>
                <c:pt idx="25">
                  <c:v>45367</c:v>
                </c:pt>
                <c:pt idx="26">
                  <c:v>45366</c:v>
                </c:pt>
                <c:pt idx="27">
                  <c:v>45365</c:v>
                </c:pt>
                <c:pt idx="28">
                  <c:v>45364</c:v>
                </c:pt>
                <c:pt idx="29">
                  <c:v>45363</c:v>
                </c:pt>
                <c:pt idx="30">
                  <c:v>45362</c:v>
                </c:pt>
                <c:pt idx="31">
                  <c:v>45361</c:v>
                </c:pt>
                <c:pt idx="32">
                  <c:v>45360</c:v>
                </c:pt>
                <c:pt idx="33">
                  <c:v>45359</c:v>
                </c:pt>
                <c:pt idx="34">
                  <c:v>45358</c:v>
                </c:pt>
                <c:pt idx="35">
                  <c:v>45357</c:v>
                </c:pt>
                <c:pt idx="36">
                  <c:v>45356</c:v>
                </c:pt>
                <c:pt idx="37">
                  <c:v>45355</c:v>
                </c:pt>
                <c:pt idx="38">
                  <c:v>45354</c:v>
                </c:pt>
                <c:pt idx="39">
                  <c:v>45353</c:v>
                </c:pt>
                <c:pt idx="40">
                  <c:v>45352</c:v>
                </c:pt>
                <c:pt idx="41">
                  <c:v>45351</c:v>
                </c:pt>
                <c:pt idx="42">
                  <c:v>45350</c:v>
                </c:pt>
                <c:pt idx="43">
                  <c:v>45349</c:v>
                </c:pt>
                <c:pt idx="44">
                  <c:v>45348</c:v>
                </c:pt>
                <c:pt idx="45">
                  <c:v>45347</c:v>
                </c:pt>
                <c:pt idx="46">
                  <c:v>45346</c:v>
                </c:pt>
                <c:pt idx="47">
                  <c:v>45345</c:v>
                </c:pt>
                <c:pt idx="48">
                  <c:v>45344</c:v>
                </c:pt>
                <c:pt idx="49">
                  <c:v>45343</c:v>
                </c:pt>
                <c:pt idx="50">
                  <c:v>45342</c:v>
                </c:pt>
                <c:pt idx="51">
                  <c:v>45341</c:v>
                </c:pt>
                <c:pt idx="52">
                  <c:v>45340</c:v>
                </c:pt>
                <c:pt idx="53">
                  <c:v>45339</c:v>
                </c:pt>
                <c:pt idx="54">
                  <c:v>45338</c:v>
                </c:pt>
                <c:pt idx="55">
                  <c:v>45337</c:v>
                </c:pt>
                <c:pt idx="56">
                  <c:v>45336</c:v>
                </c:pt>
                <c:pt idx="57">
                  <c:v>45335</c:v>
                </c:pt>
                <c:pt idx="58">
                  <c:v>45334</c:v>
                </c:pt>
                <c:pt idx="59">
                  <c:v>45333</c:v>
                </c:pt>
                <c:pt idx="60">
                  <c:v>45332</c:v>
                </c:pt>
                <c:pt idx="61">
                  <c:v>45331</c:v>
                </c:pt>
                <c:pt idx="62">
                  <c:v>45330</c:v>
                </c:pt>
                <c:pt idx="63">
                  <c:v>45329</c:v>
                </c:pt>
                <c:pt idx="64">
                  <c:v>45328</c:v>
                </c:pt>
                <c:pt idx="65">
                  <c:v>45327</c:v>
                </c:pt>
                <c:pt idx="66">
                  <c:v>45326</c:v>
                </c:pt>
                <c:pt idx="67">
                  <c:v>45325</c:v>
                </c:pt>
                <c:pt idx="68">
                  <c:v>45324</c:v>
                </c:pt>
                <c:pt idx="69">
                  <c:v>45323</c:v>
                </c:pt>
                <c:pt idx="70">
                  <c:v>45322</c:v>
                </c:pt>
                <c:pt idx="71">
                  <c:v>45321</c:v>
                </c:pt>
                <c:pt idx="72">
                  <c:v>45320</c:v>
                </c:pt>
                <c:pt idx="73">
                  <c:v>45319</c:v>
                </c:pt>
                <c:pt idx="74">
                  <c:v>45318</c:v>
                </c:pt>
                <c:pt idx="75">
                  <c:v>45317</c:v>
                </c:pt>
                <c:pt idx="76">
                  <c:v>45316</c:v>
                </c:pt>
                <c:pt idx="77">
                  <c:v>45315</c:v>
                </c:pt>
                <c:pt idx="78">
                  <c:v>45314</c:v>
                </c:pt>
                <c:pt idx="79">
                  <c:v>45313</c:v>
                </c:pt>
                <c:pt idx="80">
                  <c:v>45312</c:v>
                </c:pt>
                <c:pt idx="81">
                  <c:v>45311</c:v>
                </c:pt>
                <c:pt idx="82">
                  <c:v>45310</c:v>
                </c:pt>
                <c:pt idx="83">
                  <c:v>45309</c:v>
                </c:pt>
                <c:pt idx="84">
                  <c:v>45308</c:v>
                </c:pt>
                <c:pt idx="85">
                  <c:v>45307</c:v>
                </c:pt>
                <c:pt idx="86">
                  <c:v>45306</c:v>
                </c:pt>
                <c:pt idx="87">
                  <c:v>45305</c:v>
                </c:pt>
                <c:pt idx="88">
                  <c:v>45304</c:v>
                </c:pt>
                <c:pt idx="89">
                  <c:v>45303</c:v>
                </c:pt>
                <c:pt idx="90">
                  <c:v>45302</c:v>
                </c:pt>
                <c:pt idx="91">
                  <c:v>45301</c:v>
                </c:pt>
                <c:pt idx="92">
                  <c:v>45300</c:v>
                </c:pt>
                <c:pt idx="93">
                  <c:v>45299</c:v>
                </c:pt>
                <c:pt idx="94">
                  <c:v>45298</c:v>
                </c:pt>
                <c:pt idx="95">
                  <c:v>45297</c:v>
                </c:pt>
                <c:pt idx="96">
                  <c:v>45296</c:v>
                </c:pt>
                <c:pt idx="97">
                  <c:v>45295</c:v>
                </c:pt>
                <c:pt idx="98">
                  <c:v>45294</c:v>
                </c:pt>
                <c:pt idx="99">
                  <c:v>45293</c:v>
                </c:pt>
                <c:pt idx="100">
                  <c:v>45292</c:v>
                </c:pt>
                <c:pt idx="101">
                  <c:v>45291</c:v>
                </c:pt>
                <c:pt idx="102">
                  <c:v>45290</c:v>
                </c:pt>
                <c:pt idx="103">
                  <c:v>45289</c:v>
                </c:pt>
                <c:pt idx="104">
                  <c:v>45288</c:v>
                </c:pt>
                <c:pt idx="105">
                  <c:v>45287</c:v>
                </c:pt>
                <c:pt idx="106">
                  <c:v>45286</c:v>
                </c:pt>
                <c:pt idx="107">
                  <c:v>45285</c:v>
                </c:pt>
                <c:pt idx="108">
                  <c:v>45284</c:v>
                </c:pt>
                <c:pt idx="109">
                  <c:v>45283</c:v>
                </c:pt>
                <c:pt idx="110">
                  <c:v>45282</c:v>
                </c:pt>
                <c:pt idx="111">
                  <c:v>45281</c:v>
                </c:pt>
                <c:pt idx="112">
                  <c:v>45280</c:v>
                </c:pt>
                <c:pt idx="113">
                  <c:v>45279</c:v>
                </c:pt>
                <c:pt idx="114">
                  <c:v>45278</c:v>
                </c:pt>
                <c:pt idx="115">
                  <c:v>45277</c:v>
                </c:pt>
                <c:pt idx="116">
                  <c:v>45276</c:v>
                </c:pt>
                <c:pt idx="117">
                  <c:v>45275</c:v>
                </c:pt>
                <c:pt idx="118">
                  <c:v>45274</c:v>
                </c:pt>
                <c:pt idx="119">
                  <c:v>45273</c:v>
                </c:pt>
                <c:pt idx="120">
                  <c:v>45272</c:v>
                </c:pt>
                <c:pt idx="121">
                  <c:v>45271</c:v>
                </c:pt>
                <c:pt idx="122">
                  <c:v>45270</c:v>
                </c:pt>
                <c:pt idx="123">
                  <c:v>45269</c:v>
                </c:pt>
                <c:pt idx="124">
                  <c:v>45268</c:v>
                </c:pt>
                <c:pt idx="125">
                  <c:v>45267</c:v>
                </c:pt>
                <c:pt idx="126">
                  <c:v>45266</c:v>
                </c:pt>
                <c:pt idx="127">
                  <c:v>45265</c:v>
                </c:pt>
                <c:pt idx="128">
                  <c:v>45264</c:v>
                </c:pt>
                <c:pt idx="129">
                  <c:v>45263</c:v>
                </c:pt>
                <c:pt idx="130">
                  <c:v>45262</c:v>
                </c:pt>
                <c:pt idx="131">
                  <c:v>45261</c:v>
                </c:pt>
                <c:pt idx="132">
                  <c:v>45260</c:v>
                </c:pt>
                <c:pt idx="133">
                  <c:v>45259</c:v>
                </c:pt>
                <c:pt idx="134">
                  <c:v>45258</c:v>
                </c:pt>
                <c:pt idx="135">
                  <c:v>45257</c:v>
                </c:pt>
                <c:pt idx="136">
                  <c:v>45256</c:v>
                </c:pt>
                <c:pt idx="137">
                  <c:v>45255</c:v>
                </c:pt>
                <c:pt idx="138">
                  <c:v>45254</c:v>
                </c:pt>
                <c:pt idx="139">
                  <c:v>45253</c:v>
                </c:pt>
                <c:pt idx="140">
                  <c:v>45252</c:v>
                </c:pt>
                <c:pt idx="141">
                  <c:v>45251</c:v>
                </c:pt>
                <c:pt idx="142">
                  <c:v>45250</c:v>
                </c:pt>
                <c:pt idx="143">
                  <c:v>45249</c:v>
                </c:pt>
                <c:pt idx="144">
                  <c:v>45248</c:v>
                </c:pt>
                <c:pt idx="145">
                  <c:v>45247</c:v>
                </c:pt>
                <c:pt idx="146">
                  <c:v>45246</c:v>
                </c:pt>
                <c:pt idx="147">
                  <c:v>45245</c:v>
                </c:pt>
                <c:pt idx="148">
                  <c:v>45244</c:v>
                </c:pt>
                <c:pt idx="149">
                  <c:v>45243</c:v>
                </c:pt>
                <c:pt idx="150">
                  <c:v>45242</c:v>
                </c:pt>
                <c:pt idx="151">
                  <c:v>45241</c:v>
                </c:pt>
                <c:pt idx="152">
                  <c:v>45240</c:v>
                </c:pt>
                <c:pt idx="153">
                  <c:v>45239</c:v>
                </c:pt>
                <c:pt idx="154">
                  <c:v>45238</c:v>
                </c:pt>
                <c:pt idx="155">
                  <c:v>45237</c:v>
                </c:pt>
                <c:pt idx="156">
                  <c:v>45236</c:v>
                </c:pt>
                <c:pt idx="157">
                  <c:v>45235</c:v>
                </c:pt>
                <c:pt idx="158">
                  <c:v>45234</c:v>
                </c:pt>
                <c:pt idx="159">
                  <c:v>45233</c:v>
                </c:pt>
                <c:pt idx="160">
                  <c:v>45232</c:v>
                </c:pt>
                <c:pt idx="161">
                  <c:v>45231</c:v>
                </c:pt>
                <c:pt idx="162">
                  <c:v>45230</c:v>
                </c:pt>
                <c:pt idx="163">
                  <c:v>45229</c:v>
                </c:pt>
                <c:pt idx="164">
                  <c:v>45228</c:v>
                </c:pt>
                <c:pt idx="165">
                  <c:v>45227</c:v>
                </c:pt>
                <c:pt idx="166">
                  <c:v>45226</c:v>
                </c:pt>
                <c:pt idx="167">
                  <c:v>45225</c:v>
                </c:pt>
                <c:pt idx="168">
                  <c:v>45224</c:v>
                </c:pt>
                <c:pt idx="169">
                  <c:v>45223</c:v>
                </c:pt>
                <c:pt idx="170">
                  <c:v>45222</c:v>
                </c:pt>
                <c:pt idx="171">
                  <c:v>45221</c:v>
                </c:pt>
                <c:pt idx="172">
                  <c:v>45220</c:v>
                </c:pt>
                <c:pt idx="173">
                  <c:v>45219</c:v>
                </c:pt>
                <c:pt idx="174">
                  <c:v>45218</c:v>
                </c:pt>
                <c:pt idx="175">
                  <c:v>45217</c:v>
                </c:pt>
                <c:pt idx="176">
                  <c:v>45216</c:v>
                </c:pt>
                <c:pt idx="177">
                  <c:v>45215</c:v>
                </c:pt>
                <c:pt idx="178">
                  <c:v>45214</c:v>
                </c:pt>
                <c:pt idx="179">
                  <c:v>45213</c:v>
                </c:pt>
                <c:pt idx="180">
                  <c:v>45212</c:v>
                </c:pt>
                <c:pt idx="181">
                  <c:v>45211</c:v>
                </c:pt>
                <c:pt idx="182">
                  <c:v>45210</c:v>
                </c:pt>
                <c:pt idx="183">
                  <c:v>45209</c:v>
                </c:pt>
                <c:pt idx="184">
                  <c:v>45208</c:v>
                </c:pt>
                <c:pt idx="185">
                  <c:v>45207</c:v>
                </c:pt>
                <c:pt idx="186">
                  <c:v>45206</c:v>
                </c:pt>
                <c:pt idx="187">
                  <c:v>45205</c:v>
                </c:pt>
                <c:pt idx="188">
                  <c:v>45204</c:v>
                </c:pt>
                <c:pt idx="189">
                  <c:v>45203</c:v>
                </c:pt>
                <c:pt idx="190">
                  <c:v>45202</c:v>
                </c:pt>
                <c:pt idx="191">
                  <c:v>45201</c:v>
                </c:pt>
                <c:pt idx="192">
                  <c:v>45200</c:v>
                </c:pt>
                <c:pt idx="193">
                  <c:v>45199</c:v>
                </c:pt>
                <c:pt idx="194">
                  <c:v>45198</c:v>
                </c:pt>
                <c:pt idx="195">
                  <c:v>45197</c:v>
                </c:pt>
                <c:pt idx="196">
                  <c:v>45196</c:v>
                </c:pt>
                <c:pt idx="197">
                  <c:v>45195</c:v>
                </c:pt>
                <c:pt idx="198">
                  <c:v>45194</c:v>
                </c:pt>
                <c:pt idx="199">
                  <c:v>45193</c:v>
                </c:pt>
                <c:pt idx="200">
                  <c:v>45192</c:v>
                </c:pt>
                <c:pt idx="201">
                  <c:v>45191</c:v>
                </c:pt>
                <c:pt idx="202">
                  <c:v>45190</c:v>
                </c:pt>
                <c:pt idx="203">
                  <c:v>45189</c:v>
                </c:pt>
                <c:pt idx="204">
                  <c:v>45188</c:v>
                </c:pt>
                <c:pt idx="205">
                  <c:v>45187</c:v>
                </c:pt>
                <c:pt idx="206">
                  <c:v>45186</c:v>
                </c:pt>
                <c:pt idx="207">
                  <c:v>45185</c:v>
                </c:pt>
                <c:pt idx="208">
                  <c:v>45184</c:v>
                </c:pt>
                <c:pt idx="209">
                  <c:v>45183</c:v>
                </c:pt>
                <c:pt idx="210">
                  <c:v>45182</c:v>
                </c:pt>
                <c:pt idx="211">
                  <c:v>45181</c:v>
                </c:pt>
                <c:pt idx="212">
                  <c:v>45180</c:v>
                </c:pt>
                <c:pt idx="213">
                  <c:v>45179</c:v>
                </c:pt>
                <c:pt idx="214">
                  <c:v>45178</c:v>
                </c:pt>
                <c:pt idx="215">
                  <c:v>45177</c:v>
                </c:pt>
                <c:pt idx="216">
                  <c:v>45176</c:v>
                </c:pt>
                <c:pt idx="217">
                  <c:v>45175</c:v>
                </c:pt>
                <c:pt idx="218">
                  <c:v>45174</c:v>
                </c:pt>
                <c:pt idx="219">
                  <c:v>45173</c:v>
                </c:pt>
                <c:pt idx="220">
                  <c:v>45172</c:v>
                </c:pt>
                <c:pt idx="221">
                  <c:v>45171</c:v>
                </c:pt>
                <c:pt idx="222">
                  <c:v>45170</c:v>
                </c:pt>
                <c:pt idx="223">
                  <c:v>45169</c:v>
                </c:pt>
                <c:pt idx="224">
                  <c:v>45168</c:v>
                </c:pt>
                <c:pt idx="225">
                  <c:v>45167</c:v>
                </c:pt>
                <c:pt idx="226">
                  <c:v>45166</c:v>
                </c:pt>
                <c:pt idx="227">
                  <c:v>45165</c:v>
                </c:pt>
                <c:pt idx="228">
                  <c:v>45164</c:v>
                </c:pt>
                <c:pt idx="229">
                  <c:v>45163</c:v>
                </c:pt>
                <c:pt idx="230">
                  <c:v>45162</c:v>
                </c:pt>
                <c:pt idx="231">
                  <c:v>45161</c:v>
                </c:pt>
                <c:pt idx="232">
                  <c:v>45160</c:v>
                </c:pt>
                <c:pt idx="233">
                  <c:v>45159</c:v>
                </c:pt>
                <c:pt idx="234">
                  <c:v>45158</c:v>
                </c:pt>
                <c:pt idx="235">
                  <c:v>45157</c:v>
                </c:pt>
                <c:pt idx="236">
                  <c:v>45156</c:v>
                </c:pt>
                <c:pt idx="237">
                  <c:v>45155</c:v>
                </c:pt>
                <c:pt idx="238">
                  <c:v>45154</c:v>
                </c:pt>
                <c:pt idx="239">
                  <c:v>45153</c:v>
                </c:pt>
                <c:pt idx="240">
                  <c:v>45152</c:v>
                </c:pt>
                <c:pt idx="241">
                  <c:v>45151</c:v>
                </c:pt>
                <c:pt idx="242">
                  <c:v>45150</c:v>
                </c:pt>
                <c:pt idx="243">
                  <c:v>45149</c:v>
                </c:pt>
                <c:pt idx="244">
                  <c:v>45148</c:v>
                </c:pt>
                <c:pt idx="245">
                  <c:v>45147</c:v>
                </c:pt>
                <c:pt idx="246">
                  <c:v>45146</c:v>
                </c:pt>
                <c:pt idx="247">
                  <c:v>45145</c:v>
                </c:pt>
                <c:pt idx="248">
                  <c:v>45144</c:v>
                </c:pt>
                <c:pt idx="249">
                  <c:v>45143</c:v>
                </c:pt>
                <c:pt idx="250">
                  <c:v>45142</c:v>
                </c:pt>
                <c:pt idx="251">
                  <c:v>45141</c:v>
                </c:pt>
                <c:pt idx="252">
                  <c:v>45140</c:v>
                </c:pt>
                <c:pt idx="253">
                  <c:v>45139</c:v>
                </c:pt>
                <c:pt idx="254">
                  <c:v>45138</c:v>
                </c:pt>
                <c:pt idx="255">
                  <c:v>45137</c:v>
                </c:pt>
                <c:pt idx="256">
                  <c:v>45136</c:v>
                </c:pt>
                <c:pt idx="257">
                  <c:v>45135</c:v>
                </c:pt>
                <c:pt idx="258">
                  <c:v>45134</c:v>
                </c:pt>
                <c:pt idx="259">
                  <c:v>45133</c:v>
                </c:pt>
                <c:pt idx="260">
                  <c:v>45132</c:v>
                </c:pt>
                <c:pt idx="261">
                  <c:v>45131</c:v>
                </c:pt>
                <c:pt idx="262">
                  <c:v>45130</c:v>
                </c:pt>
                <c:pt idx="263">
                  <c:v>45129</c:v>
                </c:pt>
                <c:pt idx="264">
                  <c:v>45128</c:v>
                </c:pt>
                <c:pt idx="265">
                  <c:v>45127</c:v>
                </c:pt>
                <c:pt idx="266">
                  <c:v>45126</c:v>
                </c:pt>
                <c:pt idx="267">
                  <c:v>45125</c:v>
                </c:pt>
                <c:pt idx="268">
                  <c:v>45124</c:v>
                </c:pt>
                <c:pt idx="269">
                  <c:v>45123</c:v>
                </c:pt>
                <c:pt idx="270">
                  <c:v>45122</c:v>
                </c:pt>
                <c:pt idx="271">
                  <c:v>45121</c:v>
                </c:pt>
                <c:pt idx="272">
                  <c:v>45120</c:v>
                </c:pt>
                <c:pt idx="273">
                  <c:v>45119</c:v>
                </c:pt>
                <c:pt idx="274">
                  <c:v>45118</c:v>
                </c:pt>
                <c:pt idx="275">
                  <c:v>45117</c:v>
                </c:pt>
                <c:pt idx="276">
                  <c:v>45116</c:v>
                </c:pt>
                <c:pt idx="277">
                  <c:v>45115</c:v>
                </c:pt>
                <c:pt idx="278">
                  <c:v>45114</c:v>
                </c:pt>
                <c:pt idx="279">
                  <c:v>45113</c:v>
                </c:pt>
                <c:pt idx="280">
                  <c:v>45112</c:v>
                </c:pt>
                <c:pt idx="281">
                  <c:v>45111</c:v>
                </c:pt>
                <c:pt idx="282">
                  <c:v>45110</c:v>
                </c:pt>
                <c:pt idx="283">
                  <c:v>45109</c:v>
                </c:pt>
                <c:pt idx="284">
                  <c:v>45108</c:v>
                </c:pt>
                <c:pt idx="285">
                  <c:v>45107</c:v>
                </c:pt>
                <c:pt idx="286">
                  <c:v>45106</c:v>
                </c:pt>
                <c:pt idx="287">
                  <c:v>45105</c:v>
                </c:pt>
                <c:pt idx="288">
                  <c:v>45104</c:v>
                </c:pt>
                <c:pt idx="289">
                  <c:v>45103</c:v>
                </c:pt>
                <c:pt idx="290">
                  <c:v>45102</c:v>
                </c:pt>
                <c:pt idx="291">
                  <c:v>45101</c:v>
                </c:pt>
                <c:pt idx="292">
                  <c:v>45100</c:v>
                </c:pt>
                <c:pt idx="293">
                  <c:v>45099</c:v>
                </c:pt>
                <c:pt idx="294">
                  <c:v>45098</c:v>
                </c:pt>
                <c:pt idx="295">
                  <c:v>45097</c:v>
                </c:pt>
                <c:pt idx="296">
                  <c:v>45096</c:v>
                </c:pt>
                <c:pt idx="297">
                  <c:v>45095</c:v>
                </c:pt>
                <c:pt idx="298">
                  <c:v>45094</c:v>
                </c:pt>
                <c:pt idx="299">
                  <c:v>45093</c:v>
                </c:pt>
                <c:pt idx="300">
                  <c:v>45092</c:v>
                </c:pt>
                <c:pt idx="301">
                  <c:v>45091</c:v>
                </c:pt>
                <c:pt idx="302">
                  <c:v>45090</c:v>
                </c:pt>
                <c:pt idx="303">
                  <c:v>45089</c:v>
                </c:pt>
                <c:pt idx="304">
                  <c:v>45088</c:v>
                </c:pt>
                <c:pt idx="305">
                  <c:v>45087</c:v>
                </c:pt>
                <c:pt idx="306">
                  <c:v>45086</c:v>
                </c:pt>
                <c:pt idx="307">
                  <c:v>45085</c:v>
                </c:pt>
                <c:pt idx="308">
                  <c:v>45084</c:v>
                </c:pt>
                <c:pt idx="309">
                  <c:v>45083</c:v>
                </c:pt>
                <c:pt idx="310">
                  <c:v>45082</c:v>
                </c:pt>
                <c:pt idx="311">
                  <c:v>45081</c:v>
                </c:pt>
                <c:pt idx="312">
                  <c:v>45080</c:v>
                </c:pt>
                <c:pt idx="313">
                  <c:v>45079</c:v>
                </c:pt>
                <c:pt idx="314">
                  <c:v>45078</c:v>
                </c:pt>
                <c:pt idx="315">
                  <c:v>45077</c:v>
                </c:pt>
                <c:pt idx="316">
                  <c:v>45076</c:v>
                </c:pt>
                <c:pt idx="317">
                  <c:v>45075</c:v>
                </c:pt>
                <c:pt idx="318">
                  <c:v>45074</c:v>
                </c:pt>
                <c:pt idx="319">
                  <c:v>45073</c:v>
                </c:pt>
                <c:pt idx="320">
                  <c:v>45072</c:v>
                </c:pt>
                <c:pt idx="321">
                  <c:v>45071</c:v>
                </c:pt>
                <c:pt idx="322">
                  <c:v>45070</c:v>
                </c:pt>
                <c:pt idx="323">
                  <c:v>45069</c:v>
                </c:pt>
                <c:pt idx="324">
                  <c:v>45068</c:v>
                </c:pt>
                <c:pt idx="325">
                  <c:v>45067</c:v>
                </c:pt>
                <c:pt idx="326">
                  <c:v>45066</c:v>
                </c:pt>
                <c:pt idx="327">
                  <c:v>45065</c:v>
                </c:pt>
                <c:pt idx="328">
                  <c:v>45064</c:v>
                </c:pt>
                <c:pt idx="329">
                  <c:v>45063</c:v>
                </c:pt>
                <c:pt idx="330">
                  <c:v>45062</c:v>
                </c:pt>
                <c:pt idx="331">
                  <c:v>45061</c:v>
                </c:pt>
                <c:pt idx="332">
                  <c:v>45060</c:v>
                </c:pt>
                <c:pt idx="333">
                  <c:v>45059</c:v>
                </c:pt>
                <c:pt idx="334">
                  <c:v>45058</c:v>
                </c:pt>
                <c:pt idx="335">
                  <c:v>45057</c:v>
                </c:pt>
                <c:pt idx="336">
                  <c:v>45056</c:v>
                </c:pt>
                <c:pt idx="337">
                  <c:v>45055</c:v>
                </c:pt>
                <c:pt idx="338">
                  <c:v>45054</c:v>
                </c:pt>
                <c:pt idx="339">
                  <c:v>45053</c:v>
                </c:pt>
                <c:pt idx="340">
                  <c:v>45052</c:v>
                </c:pt>
                <c:pt idx="341">
                  <c:v>45051</c:v>
                </c:pt>
                <c:pt idx="342">
                  <c:v>45050</c:v>
                </c:pt>
                <c:pt idx="343">
                  <c:v>45049</c:v>
                </c:pt>
                <c:pt idx="344">
                  <c:v>45048</c:v>
                </c:pt>
                <c:pt idx="345">
                  <c:v>45047</c:v>
                </c:pt>
                <c:pt idx="346">
                  <c:v>45046</c:v>
                </c:pt>
                <c:pt idx="347">
                  <c:v>45045</c:v>
                </c:pt>
                <c:pt idx="348">
                  <c:v>45044</c:v>
                </c:pt>
                <c:pt idx="349">
                  <c:v>45043</c:v>
                </c:pt>
                <c:pt idx="350">
                  <c:v>45042</c:v>
                </c:pt>
                <c:pt idx="351">
                  <c:v>45041</c:v>
                </c:pt>
                <c:pt idx="352">
                  <c:v>45040</c:v>
                </c:pt>
                <c:pt idx="353">
                  <c:v>45039</c:v>
                </c:pt>
                <c:pt idx="354">
                  <c:v>45038</c:v>
                </c:pt>
                <c:pt idx="355">
                  <c:v>45037</c:v>
                </c:pt>
                <c:pt idx="356">
                  <c:v>45036</c:v>
                </c:pt>
                <c:pt idx="357">
                  <c:v>45035</c:v>
                </c:pt>
                <c:pt idx="358">
                  <c:v>45034</c:v>
                </c:pt>
                <c:pt idx="359">
                  <c:v>45033</c:v>
                </c:pt>
                <c:pt idx="360">
                  <c:v>45032</c:v>
                </c:pt>
                <c:pt idx="361">
                  <c:v>45031</c:v>
                </c:pt>
                <c:pt idx="362">
                  <c:v>45030</c:v>
                </c:pt>
                <c:pt idx="363">
                  <c:v>45029</c:v>
                </c:pt>
                <c:pt idx="364">
                  <c:v>45028</c:v>
                </c:pt>
              </c:numCache>
            </c:numRef>
          </c:cat>
          <c:val>
            <c:numRef>
              <c:f>Лист1!$P$8:$P$372</c:f>
              <c:numCache>
                <c:formatCode>#,##0.00</c:formatCode>
                <c:ptCount val="365"/>
                <c:pt idx="0">
                  <c:v>93.1</c:v>
                </c:pt>
                <c:pt idx="1">
                  <c:v>92.795000000000002</c:v>
                </c:pt>
                <c:pt idx="2">
                  <c:v>91.782499999999999</c:v>
                </c:pt>
                <c:pt idx="3">
                  <c:v>91.754999999999995</c:v>
                </c:pt>
                <c:pt idx="4">
                  <c:v>91.754999999999995</c:v>
                </c:pt>
                <c:pt idx="5">
                  <c:v>91.754999999999995</c:v>
                </c:pt>
                <c:pt idx="6">
                  <c:v>91.702500000000001</c:v>
                </c:pt>
                <c:pt idx="7">
                  <c:v>91.702500000000001</c:v>
                </c:pt>
                <c:pt idx="8">
                  <c:v>91.61</c:v>
                </c:pt>
                <c:pt idx="9">
                  <c:v>92.38</c:v>
                </c:pt>
                <c:pt idx="10">
                  <c:v>92.627600000000001</c:v>
                </c:pt>
                <c:pt idx="11">
                  <c:v>92.627600000000001</c:v>
                </c:pt>
                <c:pt idx="12">
                  <c:v>92.627600000000001</c:v>
                </c:pt>
                <c:pt idx="13">
                  <c:v>91.69</c:v>
                </c:pt>
                <c:pt idx="14">
                  <c:v>91.69</c:v>
                </c:pt>
                <c:pt idx="15">
                  <c:v>91.707499999999996</c:v>
                </c:pt>
                <c:pt idx="16">
                  <c:v>91.707499999999996</c:v>
                </c:pt>
                <c:pt idx="17">
                  <c:v>92.127499999999998</c:v>
                </c:pt>
                <c:pt idx="18">
                  <c:v>92.127499999999998</c:v>
                </c:pt>
                <c:pt idx="19">
                  <c:v>92.127499999999998</c:v>
                </c:pt>
                <c:pt idx="20">
                  <c:v>91.56</c:v>
                </c:pt>
                <c:pt idx="21">
                  <c:v>91.665000000000006</c:v>
                </c:pt>
                <c:pt idx="22">
                  <c:v>91.19</c:v>
                </c:pt>
                <c:pt idx="23">
                  <c:v>91.732500000000002</c:v>
                </c:pt>
                <c:pt idx="24">
                  <c:v>92.53</c:v>
                </c:pt>
                <c:pt idx="25">
                  <c:v>92.53</c:v>
                </c:pt>
                <c:pt idx="26">
                  <c:v>92.53</c:v>
                </c:pt>
                <c:pt idx="27">
                  <c:v>91.457499999999996</c:v>
                </c:pt>
                <c:pt idx="28">
                  <c:v>91.542500000000004</c:v>
                </c:pt>
                <c:pt idx="29">
                  <c:v>91.742500000000007</c:v>
                </c:pt>
                <c:pt idx="30">
                  <c:v>90.81</c:v>
                </c:pt>
                <c:pt idx="31">
                  <c:v>90.79</c:v>
                </c:pt>
                <c:pt idx="32">
                  <c:v>90.79</c:v>
                </c:pt>
                <c:pt idx="33">
                  <c:v>90.79</c:v>
                </c:pt>
                <c:pt idx="34">
                  <c:v>90.872500000000002</c:v>
                </c:pt>
                <c:pt idx="35">
                  <c:v>90.872500000000002</c:v>
                </c:pt>
                <c:pt idx="36">
                  <c:v>91.232150000000004</c:v>
                </c:pt>
                <c:pt idx="37">
                  <c:v>91.232150000000004</c:v>
                </c:pt>
                <c:pt idx="38">
                  <c:v>91.282499999999999</c:v>
                </c:pt>
                <c:pt idx="39">
                  <c:v>91.282499999999999</c:v>
                </c:pt>
                <c:pt idx="40">
                  <c:v>91.215000000000003</c:v>
                </c:pt>
                <c:pt idx="41">
                  <c:v>91.215000000000003</c:v>
                </c:pt>
                <c:pt idx="42">
                  <c:v>91.41</c:v>
                </c:pt>
                <c:pt idx="43">
                  <c:v>92.03</c:v>
                </c:pt>
                <c:pt idx="44">
                  <c:v>92.037499999999994</c:v>
                </c:pt>
                <c:pt idx="45">
                  <c:v>93.34</c:v>
                </c:pt>
                <c:pt idx="46">
                  <c:v>93.34</c:v>
                </c:pt>
                <c:pt idx="47">
                  <c:v>93.34</c:v>
                </c:pt>
                <c:pt idx="48">
                  <c:v>93.215000000000003</c:v>
                </c:pt>
                <c:pt idx="49">
                  <c:v>91.467500000000001</c:v>
                </c:pt>
                <c:pt idx="50">
                  <c:v>91.712500000000006</c:v>
                </c:pt>
                <c:pt idx="51">
                  <c:v>92.412099999999995</c:v>
                </c:pt>
                <c:pt idx="52">
                  <c:v>92.247500000000002</c:v>
                </c:pt>
                <c:pt idx="53">
                  <c:v>92.247500000000002</c:v>
                </c:pt>
                <c:pt idx="54">
                  <c:v>92.247500000000002</c:v>
                </c:pt>
                <c:pt idx="55">
                  <c:v>92.277500000000003</c:v>
                </c:pt>
                <c:pt idx="56">
                  <c:v>91.29</c:v>
                </c:pt>
                <c:pt idx="57">
                  <c:v>91.474999999999994</c:v>
                </c:pt>
                <c:pt idx="58">
                  <c:v>91.357500000000002</c:v>
                </c:pt>
                <c:pt idx="59">
                  <c:v>91.157499999999999</c:v>
                </c:pt>
                <c:pt idx="60">
                  <c:v>91.157499999999999</c:v>
                </c:pt>
                <c:pt idx="61">
                  <c:v>91.157499999999999</c:v>
                </c:pt>
                <c:pt idx="62">
                  <c:v>91.055000000000007</c:v>
                </c:pt>
                <c:pt idx="63">
                  <c:v>90.73</c:v>
                </c:pt>
                <c:pt idx="64">
                  <c:v>90.902500000000003</c:v>
                </c:pt>
                <c:pt idx="65">
                  <c:v>90.777500000000003</c:v>
                </c:pt>
                <c:pt idx="66">
                  <c:v>91.002499999999998</c:v>
                </c:pt>
                <c:pt idx="67">
                  <c:v>91.002499999999998</c:v>
                </c:pt>
                <c:pt idx="68">
                  <c:v>91.002499999999998</c:v>
                </c:pt>
                <c:pt idx="69">
                  <c:v>90.42</c:v>
                </c:pt>
                <c:pt idx="70">
                  <c:v>90.467500000000001</c:v>
                </c:pt>
                <c:pt idx="71">
                  <c:v>90.34</c:v>
                </c:pt>
                <c:pt idx="72">
                  <c:v>90.372500000000002</c:v>
                </c:pt>
                <c:pt idx="73">
                  <c:v>89.965000000000003</c:v>
                </c:pt>
                <c:pt idx="74">
                  <c:v>89.965000000000003</c:v>
                </c:pt>
                <c:pt idx="75">
                  <c:v>89.965000000000003</c:v>
                </c:pt>
                <c:pt idx="76">
                  <c:v>89.715000000000003</c:v>
                </c:pt>
                <c:pt idx="77">
                  <c:v>88.694999999999993</c:v>
                </c:pt>
                <c:pt idx="78">
                  <c:v>88.784999999999997</c:v>
                </c:pt>
                <c:pt idx="79">
                  <c:v>88.125</c:v>
                </c:pt>
                <c:pt idx="80">
                  <c:v>88.802499999999995</c:v>
                </c:pt>
                <c:pt idx="81">
                  <c:v>88.802499999999995</c:v>
                </c:pt>
                <c:pt idx="82">
                  <c:v>88.802499999999995</c:v>
                </c:pt>
                <c:pt idx="83">
                  <c:v>89.03</c:v>
                </c:pt>
                <c:pt idx="84">
                  <c:v>88.817499999999995</c:v>
                </c:pt>
                <c:pt idx="85">
                  <c:v>88.03</c:v>
                </c:pt>
                <c:pt idx="86">
                  <c:v>87.825749999999999</c:v>
                </c:pt>
                <c:pt idx="87">
                  <c:v>88.167500000000004</c:v>
                </c:pt>
                <c:pt idx="88">
                  <c:v>88.167500000000004</c:v>
                </c:pt>
                <c:pt idx="89">
                  <c:v>88.167500000000004</c:v>
                </c:pt>
                <c:pt idx="90">
                  <c:v>89.1</c:v>
                </c:pt>
                <c:pt idx="91">
                  <c:v>89.7</c:v>
                </c:pt>
                <c:pt idx="92">
                  <c:v>90.334249999999997</c:v>
                </c:pt>
                <c:pt idx="93">
                  <c:v>90.935000000000002</c:v>
                </c:pt>
                <c:pt idx="94">
                  <c:v>90.955449999999999</c:v>
                </c:pt>
                <c:pt idx="95">
                  <c:v>90.955449999999999</c:v>
                </c:pt>
                <c:pt idx="96">
                  <c:v>91.35</c:v>
                </c:pt>
                <c:pt idx="97">
                  <c:v>91.12</c:v>
                </c:pt>
                <c:pt idx="98">
                  <c:v>91.999949999999998</c:v>
                </c:pt>
                <c:pt idx="99">
                  <c:v>90.5488</c:v>
                </c:pt>
                <c:pt idx="100">
                  <c:v>89.053899999999999</c:v>
                </c:pt>
                <c:pt idx="101">
                  <c:v>89.063800000000001</c:v>
                </c:pt>
                <c:pt idx="102">
                  <c:v>89.063800000000001</c:v>
                </c:pt>
                <c:pt idx="103">
                  <c:v>89.063800000000001</c:v>
                </c:pt>
                <c:pt idx="104">
                  <c:v>89.286199999999994</c:v>
                </c:pt>
                <c:pt idx="105">
                  <c:v>91.642499999999998</c:v>
                </c:pt>
                <c:pt idx="106">
                  <c:v>91.636750000000006</c:v>
                </c:pt>
                <c:pt idx="107">
                  <c:v>91.984999999999999</c:v>
                </c:pt>
                <c:pt idx="108">
                  <c:v>92.702500000000001</c:v>
                </c:pt>
                <c:pt idx="109">
                  <c:v>92.702500000000001</c:v>
                </c:pt>
                <c:pt idx="110">
                  <c:v>92.702500000000001</c:v>
                </c:pt>
                <c:pt idx="111">
                  <c:v>92.228800000000007</c:v>
                </c:pt>
                <c:pt idx="112">
                  <c:v>90.09</c:v>
                </c:pt>
                <c:pt idx="113">
                  <c:v>90.488799999999998</c:v>
                </c:pt>
                <c:pt idx="114">
                  <c:v>90.263800000000003</c:v>
                </c:pt>
                <c:pt idx="115">
                  <c:v>90.207499999999996</c:v>
                </c:pt>
                <c:pt idx="116">
                  <c:v>90.207499999999996</c:v>
                </c:pt>
                <c:pt idx="117">
                  <c:v>90.207499999999996</c:v>
                </c:pt>
                <c:pt idx="118">
                  <c:v>89.48</c:v>
                </c:pt>
                <c:pt idx="119">
                  <c:v>89.5</c:v>
                </c:pt>
                <c:pt idx="120">
                  <c:v>90.112499999999997</c:v>
                </c:pt>
                <c:pt idx="121">
                  <c:v>90.966449999999995</c:v>
                </c:pt>
                <c:pt idx="122">
                  <c:v>92.172499999999999</c:v>
                </c:pt>
                <c:pt idx="123">
                  <c:v>92.172499999999999</c:v>
                </c:pt>
                <c:pt idx="124">
                  <c:v>92.172499999999999</c:v>
                </c:pt>
                <c:pt idx="125">
                  <c:v>92.518799999999999</c:v>
                </c:pt>
                <c:pt idx="126">
                  <c:v>92.816450000000003</c:v>
                </c:pt>
                <c:pt idx="127">
                  <c:v>90.154399999999995</c:v>
                </c:pt>
                <c:pt idx="128">
                  <c:v>91.12</c:v>
                </c:pt>
                <c:pt idx="129">
                  <c:v>90.913799999999995</c:v>
                </c:pt>
                <c:pt idx="130">
                  <c:v>90.913799999999995</c:v>
                </c:pt>
                <c:pt idx="131">
                  <c:v>90.913799999999995</c:v>
                </c:pt>
                <c:pt idx="132">
                  <c:v>89.656199999999998</c:v>
                </c:pt>
                <c:pt idx="133">
                  <c:v>88.745000000000005</c:v>
                </c:pt>
                <c:pt idx="134">
                  <c:v>88.927499999999995</c:v>
                </c:pt>
                <c:pt idx="135">
                  <c:v>89.126199999999997</c:v>
                </c:pt>
                <c:pt idx="136">
                  <c:v>89.28</c:v>
                </c:pt>
                <c:pt idx="137">
                  <c:v>89.28</c:v>
                </c:pt>
                <c:pt idx="138">
                  <c:v>89.28</c:v>
                </c:pt>
                <c:pt idx="139">
                  <c:v>88.461200000000005</c:v>
                </c:pt>
                <c:pt idx="140">
                  <c:v>88.33</c:v>
                </c:pt>
                <c:pt idx="141">
                  <c:v>88.138800000000003</c:v>
                </c:pt>
                <c:pt idx="142">
                  <c:v>88.557500000000005</c:v>
                </c:pt>
                <c:pt idx="143">
                  <c:v>89.663749999999993</c:v>
                </c:pt>
                <c:pt idx="144">
                  <c:v>89.663749999999993</c:v>
                </c:pt>
                <c:pt idx="145">
                  <c:v>89.663749999999993</c:v>
                </c:pt>
                <c:pt idx="146">
                  <c:v>89.356999999999999</c:v>
                </c:pt>
                <c:pt idx="147">
                  <c:v>89.454999999999998</c:v>
                </c:pt>
                <c:pt idx="148">
                  <c:v>90.773799999999994</c:v>
                </c:pt>
                <c:pt idx="149">
                  <c:v>91.816199999999995</c:v>
                </c:pt>
                <c:pt idx="150">
                  <c:v>92.265000000000001</c:v>
                </c:pt>
                <c:pt idx="151">
                  <c:v>92.265000000000001</c:v>
                </c:pt>
                <c:pt idx="152">
                  <c:v>92.265000000000001</c:v>
                </c:pt>
                <c:pt idx="153">
                  <c:v>92.179000000000002</c:v>
                </c:pt>
                <c:pt idx="154">
                  <c:v>91.82</c:v>
                </c:pt>
                <c:pt idx="155">
                  <c:v>92.099950000000007</c:v>
                </c:pt>
                <c:pt idx="156">
                  <c:v>92.42</c:v>
                </c:pt>
                <c:pt idx="157">
                  <c:v>92.290499999999994</c:v>
                </c:pt>
                <c:pt idx="158">
                  <c:v>92.290499999999994</c:v>
                </c:pt>
                <c:pt idx="159">
                  <c:v>92.290499999999994</c:v>
                </c:pt>
                <c:pt idx="160">
                  <c:v>93.275000000000006</c:v>
                </c:pt>
                <c:pt idx="161">
                  <c:v>92.607950000000002</c:v>
                </c:pt>
                <c:pt idx="162">
                  <c:v>93.6</c:v>
                </c:pt>
                <c:pt idx="163">
                  <c:v>92.555000000000007</c:v>
                </c:pt>
                <c:pt idx="164">
                  <c:v>94.15</c:v>
                </c:pt>
                <c:pt idx="165">
                  <c:v>94.15</c:v>
                </c:pt>
                <c:pt idx="166">
                  <c:v>94.15</c:v>
                </c:pt>
                <c:pt idx="167">
                  <c:v>93.582250000000002</c:v>
                </c:pt>
                <c:pt idx="168">
                  <c:v>94</c:v>
                </c:pt>
                <c:pt idx="169">
                  <c:v>93.603250000000003</c:v>
                </c:pt>
                <c:pt idx="170">
                  <c:v>94.499949999999998</c:v>
                </c:pt>
                <c:pt idx="171">
                  <c:v>95.45</c:v>
                </c:pt>
                <c:pt idx="172">
                  <c:v>95.45</c:v>
                </c:pt>
                <c:pt idx="173">
                  <c:v>95.45</c:v>
                </c:pt>
                <c:pt idx="174">
                  <c:v>96.322500000000005</c:v>
                </c:pt>
                <c:pt idx="175">
                  <c:v>98.11</c:v>
                </c:pt>
                <c:pt idx="176">
                  <c:v>98.025000000000006</c:v>
                </c:pt>
                <c:pt idx="177">
                  <c:v>97.426500000000004</c:v>
                </c:pt>
                <c:pt idx="178">
                  <c:v>97.7</c:v>
                </c:pt>
                <c:pt idx="179">
                  <c:v>97.7</c:v>
                </c:pt>
                <c:pt idx="180">
                  <c:v>97.7</c:v>
                </c:pt>
                <c:pt idx="181">
                  <c:v>97.692499999999995</c:v>
                </c:pt>
                <c:pt idx="182">
                  <c:v>98.387900000000002</c:v>
                </c:pt>
                <c:pt idx="183">
                  <c:v>100.3</c:v>
                </c:pt>
                <c:pt idx="184">
                  <c:v>99.751199999999997</c:v>
                </c:pt>
                <c:pt idx="185">
                  <c:v>101</c:v>
                </c:pt>
                <c:pt idx="186">
                  <c:v>101</c:v>
                </c:pt>
                <c:pt idx="187">
                  <c:v>101</c:v>
                </c:pt>
                <c:pt idx="188">
                  <c:v>100.125</c:v>
                </c:pt>
                <c:pt idx="189">
                  <c:v>100.3965</c:v>
                </c:pt>
                <c:pt idx="190">
                  <c:v>99.18</c:v>
                </c:pt>
                <c:pt idx="191">
                  <c:v>99.4</c:v>
                </c:pt>
                <c:pt idx="192">
                  <c:v>98</c:v>
                </c:pt>
                <c:pt idx="193">
                  <c:v>98</c:v>
                </c:pt>
                <c:pt idx="194">
                  <c:v>98</c:v>
                </c:pt>
                <c:pt idx="195">
                  <c:v>96.65</c:v>
                </c:pt>
                <c:pt idx="196">
                  <c:v>97.075000000000003</c:v>
                </c:pt>
                <c:pt idx="197">
                  <c:v>97</c:v>
                </c:pt>
                <c:pt idx="198">
                  <c:v>95.24</c:v>
                </c:pt>
                <c:pt idx="199">
                  <c:v>96.3</c:v>
                </c:pt>
                <c:pt idx="200">
                  <c:v>96.3</c:v>
                </c:pt>
                <c:pt idx="201">
                  <c:v>96.3</c:v>
                </c:pt>
                <c:pt idx="202">
                  <c:v>96.1</c:v>
                </c:pt>
                <c:pt idx="203">
                  <c:v>96.025000000000006</c:v>
                </c:pt>
                <c:pt idx="204">
                  <c:v>96.750500000000002</c:v>
                </c:pt>
                <c:pt idx="205">
                  <c:v>96.35</c:v>
                </c:pt>
                <c:pt idx="206">
                  <c:v>96.8</c:v>
                </c:pt>
                <c:pt idx="207">
                  <c:v>96.8</c:v>
                </c:pt>
                <c:pt idx="208">
                  <c:v>96.8</c:v>
                </c:pt>
                <c:pt idx="209">
                  <c:v>95.754999999999995</c:v>
                </c:pt>
                <c:pt idx="210">
                  <c:v>96.3</c:v>
                </c:pt>
                <c:pt idx="211">
                  <c:v>95.451999999999998</c:v>
                </c:pt>
                <c:pt idx="212">
                  <c:v>96.545000000000002</c:v>
                </c:pt>
                <c:pt idx="213">
                  <c:v>97.948599999999999</c:v>
                </c:pt>
                <c:pt idx="214">
                  <c:v>97.948599999999999</c:v>
                </c:pt>
                <c:pt idx="215">
                  <c:v>97.948599999999999</c:v>
                </c:pt>
                <c:pt idx="216">
                  <c:v>98.5</c:v>
                </c:pt>
                <c:pt idx="217">
                  <c:v>98.4</c:v>
                </c:pt>
                <c:pt idx="218">
                  <c:v>96.944999999999993</c:v>
                </c:pt>
                <c:pt idx="219">
                  <c:v>96.875</c:v>
                </c:pt>
                <c:pt idx="220">
                  <c:v>96.405000000000001</c:v>
                </c:pt>
                <c:pt idx="221">
                  <c:v>96.405000000000001</c:v>
                </c:pt>
                <c:pt idx="222">
                  <c:v>96.405000000000001</c:v>
                </c:pt>
                <c:pt idx="223">
                  <c:v>95.875</c:v>
                </c:pt>
                <c:pt idx="224">
                  <c:v>96.15</c:v>
                </c:pt>
                <c:pt idx="225">
                  <c:v>95.424999999999997</c:v>
                </c:pt>
                <c:pt idx="226">
                  <c:v>94.5</c:v>
                </c:pt>
                <c:pt idx="227">
                  <c:v>95</c:v>
                </c:pt>
                <c:pt idx="228">
                  <c:v>95</c:v>
                </c:pt>
                <c:pt idx="229">
                  <c:v>95</c:v>
                </c:pt>
                <c:pt idx="230">
                  <c:v>94.75</c:v>
                </c:pt>
                <c:pt idx="231">
                  <c:v>94.500500000000002</c:v>
                </c:pt>
                <c:pt idx="232">
                  <c:v>94.75</c:v>
                </c:pt>
                <c:pt idx="233">
                  <c:v>93.5</c:v>
                </c:pt>
                <c:pt idx="234">
                  <c:v>94.65</c:v>
                </c:pt>
                <c:pt idx="235">
                  <c:v>94.65</c:v>
                </c:pt>
                <c:pt idx="236">
                  <c:v>94.65</c:v>
                </c:pt>
                <c:pt idx="237">
                  <c:v>94.5</c:v>
                </c:pt>
                <c:pt idx="238">
                  <c:v>94.5</c:v>
                </c:pt>
                <c:pt idx="239">
                  <c:v>98</c:v>
                </c:pt>
                <c:pt idx="240">
                  <c:v>97.75</c:v>
                </c:pt>
                <c:pt idx="241">
                  <c:v>99.547499999999999</c:v>
                </c:pt>
                <c:pt idx="242">
                  <c:v>99.547499999999999</c:v>
                </c:pt>
                <c:pt idx="243">
                  <c:v>99.547499999999999</c:v>
                </c:pt>
                <c:pt idx="244">
                  <c:v>97.33</c:v>
                </c:pt>
                <c:pt idx="245">
                  <c:v>96.875</c:v>
                </c:pt>
                <c:pt idx="246">
                  <c:v>97.192499999999995</c:v>
                </c:pt>
                <c:pt idx="247">
                  <c:v>95.625</c:v>
                </c:pt>
                <c:pt idx="248">
                  <c:v>95.875</c:v>
                </c:pt>
                <c:pt idx="249">
                  <c:v>95.875</c:v>
                </c:pt>
                <c:pt idx="250">
                  <c:v>95.875</c:v>
                </c:pt>
                <c:pt idx="251">
                  <c:v>94.5</c:v>
                </c:pt>
                <c:pt idx="252">
                  <c:v>94.31</c:v>
                </c:pt>
                <c:pt idx="253">
                  <c:v>92.41</c:v>
                </c:pt>
                <c:pt idx="254">
                  <c:v>91.435000000000002</c:v>
                </c:pt>
                <c:pt idx="255">
                  <c:v>92.059950000000001</c:v>
                </c:pt>
                <c:pt idx="256">
                  <c:v>92.059950000000001</c:v>
                </c:pt>
                <c:pt idx="257">
                  <c:v>92.059950000000001</c:v>
                </c:pt>
                <c:pt idx="258">
                  <c:v>90.7</c:v>
                </c:pt>
                <c:pt idx="259">
                  <c:v>90.023449999999997</c:v>
                </c:pt>
                <c:pt idx="260">
                  <c:v>90.625</c:v>
                </c:pt>
                <c:pt idx="261">
                  <c:v>90.45</c:v>
                </c:pt>
                <c:pt idx="262">
                  <c:v>91</c:v>
                </c:pt>
                <c:pt idx="263">
                  <c:v>91</c:v>
                </c:pt>
                <c:pt idx="264">
                  <c:v>91</c:v>
                </c:pt>
                <c:pt idx="265">
                  <c:v>91.2</c:v>
                </c:pt>
                <c:pt idx="266">
                  <c:v>91.724999999999994</c:v>
                </c:pt>
                <c:pt idx="267">
                  <c:v>90.75</c:v>
                </c:pt>
                <c:pt idx="268">
                  <c:v>90.13</c:v>
                </c:pt>
                <c:pt idx="269">
                  <c:v>90.25</c:v>
                </c:pt>
                <c:pt idx="270">
                  <c:v>90.25</c:v>
                </c:pt>
                <c:pt idx="271">
                  <c:v>90.25</c:v>
                </c:pt>
                <c:pt idx="272">
                  <c:v>90.152450000000002</c:v>
                </c:pt>
                <c:pt idx="273">
                  <c:v>90.375</c:v>
                </c:pt>
                <c:pt idx="274">
                  <c:v>90.268450000000001</c:v>
                </c:pt>
                <c:pt idx="275">
                  <c:v>90.655000000000001</c:v>
                </c:pt>
                <c:pt idx="276">
                  <c:v>91.26</c:v>
                </c:pt>
                <c:pt idx="277">
                  <c:v>91.26</c:v>
                </c:pt>
                <c:pt idx="278">
                  <c:v>91.26</c:v>
                </c:pt>
                <c:pt idx="279">
                  <c:v>91.25</c:v>
                </c:pt>
                <c:pt idx="280">
                  <c:v>90.4</c:v>
                </c:pt>
                <c:pt idx="281">
                  <c:v>90.5</c:v>
                </c:pt>
                <c:pt idx="282">
                  <c:v>89.504999999999995</c:v>
                </c:pt>
                <c:pt idx="283">
                  <c:v>88.825000000000003</c:v>
                </c:pt>
                <c:pt idx="284">
                  <c:v>88.825000000000003</c:v>
                </c:pt>
                <c:pt idx="285">
                  <c:v>88.825000000000003</c:v>
                </c:pt>
                <c:pt idx="286">
                  <c:v>86.86</c:v>
                </c:pt>
                <c:pt idx="287">
                  <c:v>85.89</c:v>
                </c:pt>
                <c:pt idx="288">
                  <c:v>85.474999999999994</c:v>
                </c:pt>
                <c:pt idx="289">
                  <c:v>84.704949999999997</c:v>
                </c:pt>
                <c:pt idx="290">
                  <c:v>84.137500000000003</c:v>
                </c:pt>
                <c:pt idx="291">
                  <c:v>84.137500000000003</c:v>
                </c:pt>
                <c:pt idx="292">
                  <c:v>84.137500000000003</c:v>
                </c:pt>
                <c:pt idx="293">
                  <c:v>80.984999999999999</c:v>
                </c:pt>
                <c:pt idx="294">
                  <c:v>84.325000000000003</c:v>
                </c:pt>
                <c:pt idx="295">
                  <c:v>84.75</c:v>
                </c:pt>
                <c:pt idx="296">
                  <c:v>83.85</c:v>
                </c:pt>
                <c:pt idx="297">
                  <c:v>83.875</c:v>
                </c:pt>
                <c:pt idx="298">
                  <c:v>83.875</c:v>
                </c:pt>
                <c:pt idx="299">
                  <c:v>83.875</c:v>
                </c:pt>
                <c:pt idx="300">
                  <c:v>83.511949999999999</c:v>
                </c:pt>
                <c:pt idx="301">
                  <c:v>84</c:v>
                </c:pt>
                <c:pt idx="302">
                  <c:v>83.88</c:v>
                </c:pt>
                <c:pt idx="303">
                  <c:v>83.88</c:v>
                </c:pt>
                <c:pt idx="304">
                  <c:v>82.724999999999994</c:v>
                </c:pt>
                <c:pt idx="305">
                  <c:v>82.724999999999994</c:v>
                </c:pt>
                <c:pt idx="306">
                  <c:v>82.724999999999994</c:v>
                </c:pt>
                <c:pt idx="307">
                  <c:v>82.01</c:v>
                </c:pt>
                <c:pt idx="308">
                  <c:v>82</c:v>
                </c:pt>
                <c:pt idx="309">
                  <c:v>81.62</c:v>
                </c:pt>
                <c:pt idx="310">
                  <c:v>80.801199999999994</c:v>
                </c:pt>
                <c:pt idx="311">
                  <c:v>80.8</c:v>
                </c:pt>
                <c:pt idx="312">
                  <c:v>80.8</c:v>
                </c:pt>
                <c:pt idx="313">
                  <c:v>80.8</c:v>
                </c:pt>
                <c:pt idx="314">
                  <c:v>81</c:v>
                </c:pt>
                <c:pt idx="315">
                  <c:v>81.55</c:v>
                </c:pt>
                <c:pt idx="316">
                  <c:v>77.415499999999994</c:v>
                </c:pt>
                <c:pt idx="317">
                  <c:v>80.587999999999994</c:v>
                </c:pt>
                <c:pt idx="318">
                  <c:v>79</c:v>
                </c:pt>
                <c:pt idx="319">
                  <c:v>79</c:v>
                </c:pt>
                <c:pt idx="320">
                  <c:v>79</c:v>
                </c:pt>
                <c:pt idx="321">
                  <c:v>80.025000000000006</c:v>
                </c:pt>
                <c:pt idx="322">
                  <c:v>80.61</c:v>
                </c:pt>
                <c:pt idx="323">
                  <c:v>80.181449999999998</c:v>
                </c:pt>
                <c:pt idx="324">
                  <c:v>80.5</c:v>
                </c:pt>
                <c:pt idx="325">
                  <c:v>80.099999999999994</c:v>
                </c:pt>
                <c:pt idx="326">
                  <c:v>80.099999999999994</c:v>
                </c:pt>
                <c:pt idx="327">
                  <c:v>80.099999999999994</c:v>
                </c:pt>
                <c:pt idx="328">
                  <c:v>80.400000000000006</c:v>
                </c:pt>
                <c:pt idx="329">
                  <c:v>80.3</c:v>
                </c:pt>
                <c:pt idx="330">
                  <c:v>80.745000000000005</c:v>
                </c:pt>
                <c:pt idx="331">
                  <c:v>79.775000000000006</c:v>
                </c:pt>
                <c:pt idx="332">
                  <c:v>77.680000000000007</c:v>
                </c:pt>
                <c:pt idx="333">
                  <c:v>77.680000000000007</c:v>
                </c:pt>
                <c:pt idx="334">
                  <c:v>77.680000000000007</c:v>
                </c:pt>
                <c:pt idx="335">
                  <c:v>77</c:v>
                </c:pt>
                <c:pt idx="336">
                  <c:v>76.9375</c:v>
                </c:pt>
                <c:pt idx="337">
                  <c:v>77.706950000000006</c:v>
                </c:pt>
                <c:pt idx="338">
                  <c:v>77.724999999999994</c:v>
                </c:pt>
                <c:pt idx="339">
                  <c:v>77.8125</c:v>
                </c:pt>
                <c:pt idx="340">
                  <c:v>77.8125</c:v>
                </c:pt>
                <c:pt idx="341">
                  <c:v>77.8125</c:v>
                </c:pt>
                <c:pt idx="342">
                  <c:v>78.5</c:v>
                </c:pt>
                <c:pt idx="343">
                  <c:v>78.875</c:v>
                </c:pt>
                <c:pt idx="344">
                  <c:v>80.11</c:v>
                </c:pt>
                <c:pt idx="345">
                  <c:v>79.849999999999994</c:v>
                </c:pt>
                <c:pt idx="346">
                  <c:v>79.974999999999994</c:v>
                </c:pt>
                <c:pt idx="347">
                  <c:v>79.974999999999994</c:v>
                </c:pt>
                <c:pt idx="348">
                  <c:v>79.974999999999994</c:v>
                </c:pt>
                <c:pt idx="349">
                  <c:v>81.599999999999994</c:v>
                </c:pt>
                <c:pt idx="350">
                  <c:v>82.13</c:v>
                </c:pt>
                <c:pt idx="351">
                  <c:v>81.275000000000006</c:v>
                </c:pt>
                <c:pt idx="352">
                  <c:v>81.45</c:v>
                </c:pt>
                <c:pt idx="353">
                  <c:v>81.45</c:v>
                </c:pt>
                <c:pt idx="354">
                  <c:v>81.45</c:v>
                </c:pt>
                <c:pt idx="355">
                  <c:v>81.45</c:v>
                </c:pt>
                <c:pt idx="356">
                  <c:v>81.55</c:v>
                </c:pt>
                <c:pt idx="357">
                  <c:v>81.7</c:v>
                </c:pt>
                <c:pt idx="358">
                  <c:v>81.829949999999997</c:v>
                </c:pt>
                <c:pt idx="359">
                  <c:v>81.894300000000001</c:v>
                </c:pt>
                <c:pt idx="360">
                  <c:v>82.275000000000006</c:v>
                </c:pt>
                <c:pt idx="361">
                  <c:v>82.275000000000006</c:v>
                </c:pt>
                <c:pt idx="362">
                  <c:v>82.275000000000006</c:v>
                </c:pt>
                <c:pt idx="363">
                  <c:v>81.827449999999999</c:v>
                </c:pt>
                <c:pt idx="364">
                  <c:v>82.31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36-4FFC-B1AF-84178BD1B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806272"/>
        <c:axId val="145808232"/>
      </c:lineChart>
      <c:dateAx>
        <c:axId val="145806272"/>
        <c:scaling>
          <c:orientation val="minMax"/>
        </c:scaling>
        <c:delete val="0"/>
        <c:axPos val="b"/>
        <c:numFmt formatCode="[$-419]mmm\ yy;@" sourceLinked="0"/>
        <c:majorTickMark val="out"/>
        <c:minorTickMark val="none"/>
        <c:tickLblPos val="nextTo"/>
        <c:txPr>
          <a:bodyPr/>
          <a:lstStyle/>
          <a:p>
            <a:pPr>
              <a:defRPr sz="700" b="0">
                <a:latin typeface="Franklin Gothic Medium" pitchFamily="34" charset="0"/>
              </a:defRPr>
            </a:pPr>
            <a:endParaRPr lang="ru-RU"/>
          </a:p>
        </c:txPr>
        <c:crossAx val="145808232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45808232"/>
        <c:scaling>
          <c:orientation val="minMax"/>
          <c:min val="7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Franklin Gothic Medium" panose="020B0603020102020204" pitchFamily="34" charset="0"/>
              </a:defRPr>
            </a:pPr>
            <a:endParaRPr lang="ru-RU"/>
          </a:p>
        </c:txPr>
        <c:crossAx val="145806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Лист1!$F$7</c:f>
              <c:strCache>
                <c:ptCount val="1"/>
                <c:pt idx="0">
                  <c:v>Цена</c:v>
                </c:pt>
              </c:strCache>
            </c:strRef>
          </c:tx>
          <c:spPr>
            <a:ln>
              <a:solidFill>
                <a:srgbClr val="A82871"/>
              </a:solidFill>
            </a:ln>
          </c:spPr>
          <c:marker>
            <c:symbol val="none"/>
          </c:marker>
          <c:cat>
            <c:numRef>
              <c:f>Лист1!$E$8:$E$263</c:f>
              <c:numCache>
                <c:formatCode>m/d/yyyy</c:formatCode>
                <c:ptCount val="256"/>
                <c:pt idx="0">
                  <c:v>45393.730555555558</c:v>
                </c:pt>
                <c:pt idx="1">
                  <c:v>45392</c:v>
                </c:pt>
                <c:pt idx="2">
                  <c:v>45391</c:v>
                </c:pt>
                <c:pt idx="3">
                  <c:v>45390</c:v>
                </c:pt>
                <c:pt idx="4">
                  <c:v>45387</c:v>
                </c:pt>
                <c:pt idx="5">
                  <c:v>45386</c:v>
                </c:pt>
                <c:pt idx="6">
                  <c:v>45385</c:v>
                </c:pt>
                <c:pt idx="7">
                  <c:v>45384</c:v>
                </c:pt>
                <c:pt idx="8">
                  <c:v>45383</c:v>
                </c:pt>
                <c:pt idx="9">
                  <c:v>45380</c:v>
                </c:pt>
                <c:pt idx="10">
                  <c:v>45379</c:v>
                </c:pt>
                <c:pt idx="11">
                  <c:v>45378</c:v>
                </c:pt>
                <c:pt idx="12">
                  <c:v>45377</c:v>
                </c:pt>
                <c:pt idx="13">
                  <c:v>45376</c:v>
                </c:pt>
                <c:pt idx="14">
                  <c:v>45373</c:v>
                </c:pt>
                <c:pt idx="15">
                  <c:v>45372</c:v>
                </c:pt>
                <c:pt idx="16">
                  <c:v>45371</c:v>
                </c:pt>
                <c:pt idx="17">
                  <c:v>45370</c:v>
                </c:pt>
                <c:pt idx="18">
                  <c:v>45369</c:v>
                </c:pt>
                <c:pt idx="19">
                  <c:v>45366</c:v>
                </c:pt>
                <c:pt idx="20">
                  <c:v>45365</c:v>
                </c:pt>
                <c:pt idx="21">
                  <c:v>45364</c:v>
                </c:pt>
                <c:pt idx="22">
                  <c:v>45363</c:v>
                </c:pt>
                <c:pt idx="23">
                  <c:v>45362</c:v>
                </c:pt>
                <c:pt idx="24">
                  <c:v>45358</c:v>
                </c:pt>
                <c:pt idx="25">
                  <c:v>45357</c:v>
                </c:pt>
                <c:pt idx="26">
                  <c:v>45356</c:v>
                </c:pt>
                <c:pt idx="27">
                  <c:v>45355</c:v>
                </c:pt>
                <c:pt idx="28">
                  <c:v>45352</c:v>
                </c:pt>
                <c:pt idx="29">
                  <c:v>45351</c:v>
                </c:pt>
                <c:pt idx="30">
                  <c:v>45350</c:v>
                </c:pt>
                <c:pt idx="31">
                  <c:v>45349</c:v>
                </c:pt>
                <c:pt idx="32">
                  <c:v>45348</c:v>
                </c:pt>
                <c:pt idx="33">
                  <c:v>45344</c:v>
                </c:pt>
                <c:pt idx="34">
                  <c:v>45343</c:v>
                </c:pt>
                <c:pt idx="35">
                  <c:v>45342</c:v>
                </c:pt>
                <c:pt idx="36">
                  <c:v>45341</c:v>
                </c:pt>
                <c:pt idx="37">
                  <c:v>45338</c:v>
                </c:pt>
                <c:pt idx="38">
                  <c:v>45337</c:v>
                </c:pt>
                <c:pt idx="39">
                  <c:v>45336</c:v>
                </c:pt>
                <c:pt idx="40">
                  <c:v>45335</c:v>
                </c:pt>
                <c:pt idx="41">
                  <c:v>45334</c:v>
                </c:pt>
                <c:pt idx="42">
                  <c:v>45331</c:v>
                </c:pt>
                <c:pt idx="43">
                  <c:v>45330</c:v>
                </c:pt>
                <c:pt idx="44">
                  <c:v>45329</c:v>
                </c:pt>
                <c:pt idx="45">
                  <c:v>45328</c:v>
                </c:pt>
                <c:pt idx="46">
                  <c:v>45327</c:v>
                </c:pt>
                <c:pt idx="47">
                  <c:v>45324</c:v>
                </c:pt>
                <c:pt idx="48">
                  <c:v>45323</c:v>
                </c:pt>
                <c:pt idx="49">
                  <c:v>45322</c:v>
                </c:pt>
                <c:pt idx="50">
                  <c:v>45321</c:v>
                </c:pt>
                <c:pt idx="51">
                  <c:v>45320</c:v>
                </c:pt>
                <c:pt idx="52">
                  <c:v>45317</c:v>
                </c:pt>
                <c:pt idx="53">
                  <c:v>45316</c:v>
                </c:pt>
                <c:pt idx="54">
                  <c:v>45315</c:v>
                </c:pt>
                <c:pt idx="55">
                  <c:v>45314</c:v>
                </c:pt>
                <c:pt idx="56">
                  <c:v>45313</c:v>
                </c:pt>
                <c:pt idx="57">
                  <c:v>45310</c:v>
                </c:pt>
                <c:pt idx="58">
                  <c:v>45309</c:v>
                </c:pt>
                <c:pt idx="59">
                  <c:v>45308</c:v>
                </c:pt>
                <c:pt idx="60">
                  <c:v>45307</c:v>
                </c:pt>
                <c:pt idx="61">
                  <c:v>45306</c:v>
                </c:pt>
                <c:pt idx="62">
                  <c:v>45303</c:v>
                </c:pt>
                <c:pt idx="63">
                  <c:v>45302</c:v>
                </c:pt>
                <c:pt idx="64">
                  <c:v>45301</c:v>
                </c:pt>
                <c:pt idx="65">
                  <c:v>45300</c:v>
                </c:pt>
                <c:pt idx="66">
                  <c:v>45299</c:v>
                </c:pt>
                <c:pt idx="67">
                  <c:v>45296</c:v>
                </c:pt>
                <c:pt idx="68">
                  <c:v>45295</c:v>
                </c:pt>
                <c:pt idx="69">
                  <c:v>45294</c:v>
                </c:pt>
                <c:pt idx="70">
                  <c:v>45289</c:v>
                </c:pt>
                <c:pt idx="71">
                  <c:v>45288</c:v>
                </c:pt>
                <c:pt idx="72">
                  <c:v>45287</c:v>
                </c:pt>
                <c:pt idx="73">
                  <c:v>45286</c:v>
                </c:pt>
                <c:pt idx="74">
                  <c:v>45285</c:v>
                </c:pt>
                <c:pt idx="75">
                  <c:v>45282</c:v>
                </c:pt>
                <c:pt idx="76">
                  <c:v>45281</c:v>
                </c:pt>
                <c:pt idx="77">
                  <c:v>45280</c:v>
                </c:pt>
                <c:pt idx="78">
                  <c:v>45279</c:v>
                </c:pt>
                <c:pt idx="79">
                  <c:v>45278</c:v>
                </c:pt>
                <c:pt idx="80">
                  <c:v>45275</c:v>
                </c:pt>
                <c:pt idx="81">
                  <c:v>45274</c:v>
                </c:pt>
                <c:pt idx="82">
                  <c:v>45273</c:v>
                </c:pt>
                <c:pt idx="83">
                  <c:v>45272</c:v>
                </c:pt>
                <c:pt idx="84">
                  <c:v>45271</c:v>
                </c:pt>
                <c:pt idx="85">
                  <c:v>45268</c:v>
                </c:pt>
                <c:pt idx="86">
                  <c:v>45267</c:v>
                </c:pt>
                <c:pt idx="87">
                  <c:v>45266</c:v>
                </c:pt>
                <c:pt idx="88">
                  <c:v>45265</c:v>
                </c:pt>
                <c:pt idx="89">
                  <c:v>45264</c:v>
                </c:pt>
                <c:pt idx="90">
                  <c:v>45261</c:v>
                </c:pt>
                <c:pt idx="91">
                  <c:v>45260</c:v>
                </c:pt>
                <c:pt idx="92">
                  <c:v>45259</c:v>
                </c:pt>
                <c:pt idx="93">
                  <c:v>45258</c:v>
                </c:pt>
                <c:pt idx="94">
                  <c:v>45257</c:v>
                </c:pt>
                <c:pt idx="95">
                  <c:v>45254</c:v>
                </c:pt>
                <c:pt idx="96">
                  <c:v>45253</c:v>
                </c:pt>
                <c:pt idx="97">
                  <c:v>45252</c:v>
                </c:pt>
                <c:pt idx="98">
                  <c:v>45251</c:v>
                </c:pt>
                <c:pt idx="99">
                  <c:v>45250</c:v>
                </c:pt>
                <c:pt idx="100">
                  <c:v>45247</c:v>
                </c:pt>
                <c:pt idx="101">
                  <c:v>45246</c:v>
                </c:pt>
                <c:pt idx="102">
                  <c:v>45245</c:v>
                </c:pt>
                <c:pt idx="103">
                  <c:v>45244</c:v>
                </c:pt>
                <c:pt idx="104">
                  <c:v>45243</c:v>
                </c:pt>
                <c:pt idx="105">
                  <c:v>45240</c:v>
                </c:pt>
                <c:pt idx="106">
                  <c:v>45239</c:v>
                </c:pt>
                <c:pt idx="107">
                  <c:v>45238</c:v>
                </c:pt>
                <c:pt idx="108">
                  <c:v>45237</c:v>
                </c:pt>
                <c:pt idx="109">
                  <c:v>45236</c:v>
                </c:pt>
                <c:pt idx="110">
                  <c:v>45233</c:v>
                </c:pt>
                <c:pt idx="111">
                  <c:v>45232</c:v>
                </c:pt>
                <c:pt idx="112">
                  <c:v>45231</c:v>
                </c:pt>
                <c:pt idx="113">
                  <c:v>45230</c:v>
                </c:pt>
                <c:pt idx="114">
                  <c:v>45229</c:v>
                </c:pt>
                <c:pt idx="115">
                  <c:v>45226</c:v>
                </c:pt>
                <c:pt idx="116">
                  <c:v>45225</c:v>
                </c:pt>
                <c:pt idx="117">
                  <c:v>45224</c:v>
                </c:pt>
                <c:pt idx="118">
                  <c:v>45223</c:v>
                </c:pt>
                <c:pt idx="119">
                  <c:v>45222</c:v>
                </c:pt>
                <c:pt idx="120">
                  <c:v>45219</c:v>
                </c:pt>
                <c:pt idx="121">
                  <c:v>45218</c:v>
                </c:pt>
                <c:pt idx="122">
                  <c:v>45217</c:v>
                </c:pt>
                <c:pt idx="123">
                  <c:v>45216</c:v>
                </c:pt>
                <c:pt idx="124">
                  <c:v>45215</c:v>
                </c:pt>
                <c:pt idx="125">
                  <c:v>45212</c:v>
                </c:pt>
                <c:pt idx="126">
                  <c:v>45211</c:v>
                </c:pt>
                <c:pt idx="127">
                  <c:v>45210</c:v>
                </c:pt>
                <c:pt idx="128">
                  <c:v>45209</c:v>
                </c:pt>
                <c:pt idx="129">
                  <c:v>45208</c:v>
                </c:pt>
                <c:pt idx="130">
                  <c:v>45205</c:v>
                </c:pt>
                <c:pt idx="131">
                  <c:v>45204</c:v>
                </c:pt>
                <c:pt idx="132">
                  <c:v>45203</c:v>
                </c:pt>
                <c:pt idx="133">
                  <c:v>45202</c:v>
                </c:pt>
                <c:pt idx="134">
                  <c:v>45201</c:v>
                </c:pt>
                <c:pt idx="135">
                  <c:v>45198</c:v>
                </c:pt>
                <c:pt idx="136">
                  <c:v>45197</c:v>
                </c:pt>
                <c:pt idx="137">
                  <c:v>45196</c:v>
                </c:pt>
                <c:pt idx="138">
                  <c:v>45195</c:v>
                </c:pt>
                <c:pt idx="139">
                  <c:v>45194</c:v>
                </c:pt>
                <c:pt idx="140">
                  <c:v>45191</c:v>
                </c:pt>
                <c:pt idx="141">
                  <c:v>45190</c:v>
                </c:pt>
                <c:pt idx="142">
                  <c:v>45189</c:v>
                </c:pt>
                <c:pt idx="143">
                  <c:v>45188</c:v>
                </c:pt>
                <c:pt idx="144">
                  <c:v>45187</c:v>
                </c:pt>
                <c:pt idx="145">
                  <c:v>45184</c:v>
                </c:pt>
                <c:pt idx="146">
                  <c:v>45183</c:v>
                </c:pt>
                <c:pt idx="147">
                  <c:v>45182</c:v>
                </c:pt>
                <c:pt idx="148">
                  <c:v>45181</c:v>
                </c:pt>
                <c:pt idx="149">
                  <c:v>45180</c:v>
                </c:pt>
                <c:pt idx="150">
                  <c:v>45177</c:v>
                </c:pt>
                <c:pt idx="151">
                  <c:v>45176</c:v>
                </c:pt>
                <c:pt idx="152">
                  <c:v>45175</c:v>
                </c:pt>
                <c:pt idx="153">
                  <c:v>45174</c:v>
                </c:pt>
                <c:pt idx="154">
                  <c:v>45173</c:v>
                </c:pt>
                <c:pt idx="155">
                  <c:v>45170</c:v>
                </c:pt>
                <c:pt idx="156">
                  <c:v>45169</c:v>
                </c:pt>
                <c:pt idx="157">
                  <c:v>45168</c:v>
                </c:pt>
                <c:pt idx="158">
                  <c:v>45167</c:v>
                </c:pt>
                <c:pt idx="159">
                  <c:v>45166</c:v>
                </c:pt>
                <c:pt idx="160">
                  <c:v>45163</c:v>
                </c:pt>
                <c:pt idx="161">
                  <c:v>45162</c:v>
                </c:pt>
                <c:pt idx="162">
                  <c:v>45161</c:v>
                </c:pt>
                <c:pt idx="163">
                  <c:v>45160</c:v>
                </c:pt>
                <c:pt idx="164">
                  <c:v>45159</c:v>
                </c:pt>
                <c:pt idx="165">
                  <c:v>45156</c:v>
                </c:pt>
                <c:pt idx="166">
                  <c:v>45155</c:v>
                </c:pt>
                <c:pt idx="167">
                  <c:v>45154</c:v>
                </c:pt>
                <c:pt idx="168">
                  <c:v>45153</c:v>
                </c:pt>
                <c:pt idx="169">
                  <c:v>45152</c:v>
                </c:pt>
                <c:pt idx="170">
                  <c:v>45149</c:v>
                </c:pt>
                <c:pt idx="171">
                  <c:v>45148</c:v>
                </c:pt>
                <c:pt idx="172">
                  <c:v>45147</c:v>
                </c:pt>
                <c:pt idx="173">
                  <c:v>45146</c:v>
                </c:pt>
                <c:pt idx="174">
                  <c:v>45145</c:v>
                </c:pt>
                <c:pt idx="175">
                  <c:v>45142</c:v>
                </c:pt>
                <c:pt idx="176">
                  <c:v>45141</c:v>
                </c:pt>
                <c:pt idx="177">
                  <c:v>45140</c:v>
                </c:pt>
                <c:pt idx="178">
                  <c:v>45139</c:v>
                </c:pt>
                <c:pt idx="179">
                  <c:v>45138</c:v>
                </c:pt>
                <c:pt idx="180">
                  <c:v>45135</c:v>
                </c:pt>
                <c:pt idx="181">
                  <c:v>45134</c:v>
                </c:pt>
                <c:pt idx="182">
                  <c:v>45133</c:v>
                </c:pt>
                <c:pt idx="183">
                  <c:v>45132</c:v>
                </c:pt>
                <c:pt idx="184">
                  <c:v>45131</c:v>
                </c:pt>
                <c:pt idx="185">
                  <c:v>45128</c:v>
                </c:pt>
                <c:pt idx="186">
                  <c:v>45127</c:v>
                </c:pt>
                <c:pt idx="187">
                  <c:v>45126</c:v>
                </c:pt>
                <c:pt idx="188">
                  <c:v>45125</c:v>
                </c:pt>
                <c:pt idx="189">
                  <c:v>45124</c:v>
                </c:pt>
                <c:pt idx="190">
                  <c:v>45121</c:v>
                </c:pt>
                <c:pt idx="191">
                  <c:v>45120</c:v>
                </c:pt>
                <c:pt idx="192">
                  <c:v>45119</c:v>
                </c:pt>
                <c:pt idx="193">
                  <c:v>45118</c:v>
                </c:pt>
                <c:pt idx="194">
                  <c:v>45117</c:v>
                </c:pt>
                <c:pt idx="195">
                  <c:v>45114</c:v>
                </c:pt>
                <c:pt idx="196">
                  <c:v>45113</c:v>
                </c:pt>
                <c:pt idx="197">
                  <c:v>45112</c:v>
                </c:pt>
                <c:pt idx="198">
                  <c:v>45111</c:v>
                </c:pt>
                <c:pt idx="199">
                  <c:v>45110</c:v>
                </c:pt>
                <c:pt idx="200">
                  <c:v>45107</c:v>
                </c:pt>
                <c:pt idx="201">
                  <c:v>45106</c:v>
                </c:pt>
                <c:pt idx="202">
                  <c:v>45105</c:v>
                </c:pt>
                <c:pt idx="203">
                  <c:v>45104</c:v>
                </c:pt>
                <c:pt idx="204">
                  <c:v>45103</c:v>
                </c:pt>
                <c:pt idx="205">
                  <c:v>45100</c:v>
                </c:pt>
                <c:pt idx="206">
                  <c:v>45099</c:v>
                </c:pt>
                <c:pt idx="207">
                  <c:v>45098</c:v>
                </c:pt>
                <c:pt idx="208">
                  <c:v>45097</c:v>
                </c:pt>
                <c:pt idx="209">
                  <c:v>45096</c:v>
                </c:pt>
                <c:pt idx="210">
                  <c:v>45093</c:v>
                </c:pt>
                <c:pt idx="211">
                  <c:v>45092</c:v>
                </c:pt>
                <c:pt idx="212">
                  <c:v>45091</c:v>
                </c:pt>
                <c:pt idx="213">
                  <c:v>45090</c:v>
                </c:pt>
                <c:pt idx="214">
                  <c:v>45086</c:v>
                </c:pt>
                <c:pt idx="215">
                  <c:v>45085</c:v>
                </c:pt>
                <c:pt idx="216">
                  <c:v>45084</c:v>
                </c:pt>
                <c:pt idx="217">
                  <c:v>45083</c:v>
                </c:pt>
                <c:pt idx="218">
                  <c:v>45082</c:v>
                </c:pt>
                <c:pt idx="219">
                  <c:v>45079</c:v>
                </c:pt>
                <c:pt idx="220">
                  <c:v>45078</c:v>
                </c:pt>
                <c:pt idx="221">
                  <c:v>45077</c:v>
                </c:pt>
                <c:pt idx="222">
                  <c:v>45076</c:v>
                </c:pt>
                <c:pt idx="223">
                  <c:v>45075</c:v>
                </c:pt>
                <c:pt idx="224">
                  <c:v>45072</c:v>
                </c:pt>
                <c:pt idx="225">
                  <c:v>45071</c:v>
                </c:pt>
                <c:pt idx="226">
                  <c:v>45070</c:v>
                </c:pt>
                <c:pt idx="227">
                  <c:v>45069</c:v>
                </c:pt>
                <c:pt idx="228">
                  <c:v>45068</c:v>
                </c:pt>
                <c:pt idx="229">
                  <c:v>45065</c:v>
                </c:pt>
                <c:pt idx="230">
                  <c:v>45064</c:v>
                </c:pt>
                <c:pt idx="231">
                  <c:v>45063</c:v>
                </c:pt>
                <c:pt idx="232">
                  <c:v>45062</c:v>
                </c:pt>
                <c:pt idx="233">
                  <c:v>45061</c:v>
                </c:pt>
                <c:pt idx="234">
                  <c:v>45058</c:v>
                </c:pt>
                <c:pt idx="235">
                  <c:v>45057</c:v>
                </c:pt>
                <c:pt idx="236">
                  <c:v>45056</c:v>
                </c:pt>
                <c:pt idx="237">
                  <c:v>45054</c:v>
                </c:pt>
                <c:pt idx="238">
                  <c:v>45051</c:v>
                </c:pt>
                <c:pt idx="239">
                  <c:v>45050</c:v>
                </c:pt>
                <c:pt idx="240">
                  <c:v>45049</c:v>
                </c:pt>
                <c:pt idx="241">
                  <c:v>45048</c:v>
                </c:pt>
                <c:pt idx="242">
                  <c:v>45044</c:v>
                </c:pt>
                <c:pt idx="243">
                  <c:v>45043</c:v>
                </c:pt>
                <c:pt idx="244">
                  <c:v>45042</c:v>
                </c:pt>
                <c:pt idx="245">
                  <c:v>45041</c:v>
                </c:pt>
                <c:pt idx="246">
                  <c:v>45040</c:v>
                </c:pt>
                <c:pt idx="247">
                  <c:v>45037</c:v>
                </c:pt>
                <c:pt idx="248">
                  <c:v>45036</c:v>
                </c:pt>
                <c:pt idx="249">
                  <c:v>45035</c:v>
                </c:pt>
                <c:pt idx="250">
                  <c:v>45034</c:v>
                </c:pt>
                <c:pt idx="251">
                  <c:v>45033</c:v>
                </c:pt>
                <c:pt idx="252">
                  <c:v>45030</c:v>
                </c:pt>
                <c:pt idx="253">
                  <c:v>45029</c:v>
                </c:pt>
                <c:pt idx="254">
                  <c:v>45028</c:v>
                </c:pt>
                <c:pt idx="255">
                  <c:v>45027</c:v>
                </c:pt>
              </c:numCache>
            </c:numRef>
          </c:cat>
          <c:val>
            <c:numRef>
              <c:f>Лист1!$AH$8:$AH$264</c:f>
              <c:numCache>
                <c:formatCode>#,##0.00</c:formatCode>
                <c:ptCount val="257"/>
                <c:pt idx="0">
                  <c:v>90.49</c:v>
                </c:pt>
                <c:pt idx="1">
                  <c:v>89.45</c:v>
                </c:pt>
                <c:pt idx="2">
                  <c:v>90.51</c:v>
                </c:pt>
                <c:pt idx="3">
                  <c:v>91.17</c:v>
                </c:pt>
                <c:pt idx="4">
                  <c:v>91.13</c:v>
                </c:pt>
                <c:pt idx="5">
                  <c:v>89.56</c:v>
                </c:pt>
                <c:pt idx="6">
                  <c:v>89.28</c:v>
                </c:pt>
                <c:pt idx="7">
                  <c:v>87.64</c:v>
                </c:pt>
                <c:pt idx="8">
                  <c:v>86.97</c:v>
                </c:pt>
                <c:pt idx="9">
                  <c:v>87</c:v>
                </c:pt>
                <c:pt idx="10">
                  <c:v>85.41</c:v>
                </c:pt>
                <c:pt idx="11">
                  <c:v>86.25</c:v>
                </c:pt>
                <c:pt idx="12">
                  <c:v>86.75</c:v>
                </c:pt>
                <c:pt idx="13">
                  <c:v>85.43</c:v>
                </c:pt>
                <c:pt idx="14">
                  <c:v>85.78</c:v>
                </c:pt>
                <c:pt idx="15">
                  <c:v>85.95</c:v>
                </c:pt>
                <c:pt idx="16">
                  <c:v>87.38</c:v>
                </c:pt>
                <c:pt idx="17">
                  <c:v>86.89</c:v>
                </c:pt>
                <c:pt idx="18">
                  <c:v>85.34</c:v>
                </c:pt>
                <c:pt idx="19">
                  <c:v>85.42</c:v>
                </c:pt>
                <c:pt idx="20">
                  <c:v>84.03</c:v>
                </c:pt>
                <c:pt idx="21">
                  <c:v>81.92</c:v>
                </c:pt>
                <c:pt idx="22">
                  <c:v>82.21</c:v>
                </c:pt>
                <c:pt idx="23">
                  <c:v>82.08</c:v>
                </c:pt>
                <c:pt idx="24">
                  <c:v>82.96</c:v>
                </c:pt>
                <c:pt idx="25">
                  <c:v>82.96</c:v>
                </c:pt>
                <c:pt idx="26">
                  <c:v>82.04</c:v>
                </c:pt>
                <c:pt idx="27">
                  <c:v>82.8</c:v>
                </c:pt>
                <c:pt idx="28">
                  <c:v>83.55</c:v>
                </c:pt>
                <c:pt idx="29">
                  <c:v>81.91</c:v>
                </c:pt>
                <c:pt idx="30">
                  <c:v>82.15</c:v>
                </c:pt>
                <c:pt idx="31">
                  <c:v>83.65</c:v>
                </c:pt>
                <c:pt idx="32">
                  <c:v>82.53</c:v>
                </c:pt>
                <c:pt idx="33">
                  <c:v>81.62</c:v>
                </c:pt>
                <c:pt idx="34">
                  <c:v>83.67</c:v>
                </c:pt>
                <c:pt idx="35">
                  <c:v>83.03</c:v>
                </c:pt>
                <c:pt idx="36">
                  <c:v>82.34</c:v>
                </c:pt>
                <c:pt idx="37">
                  <c:v>83.56</c:v>
                </c:pt>
                <c:pt idx="38">
                  <c:v>83.47</c:v>
                </c:pt>
                <c:pt idx="39">
                  <c:v>82.86</c:v>
                </c:pt>
                <c:pt idx="40">
                  <c:v>81.599999999999994</c:v>
                </c:pt>
                <c:pt idx="41">
                  <c:v>82.77</c:v>
                </c:pt>
                <c:pt idx="42">
                  <c:v>82</c:v>
                </c:pt>
                <c:pt idx="43">
                  <c:v>82.19</c:v>
                </c:pt>
                <c:pt idx="44">
                  <c:v>81.63</c:v>
                </c:pt>
                <c:pt idx="45">
                  <c:v>79.209999999999994</c:v>
                </c:pt>
                <c:pt idx="46">
                  <c:v>78.59</c:v>
                </c:pt>
                <c:pt idx="47">
                  <c:v>77.989999999999995</c:v>
                </c:pt>
                <c:pt idx="48">
                  <c:v>77.33</c:v>
                </c:pt>
                <c:pt idx="49">
                  <c:v>78.7</c:v>
                </c:pt>
                <c:pt idx="50">
                  <c:v>80.55</c:v>
                </c:pt>
                <c:pt idx="51">
                  <c:v>82.5</c:v>
                </c:pt>
                <c:pt idx="52">
                  <c:v>81.83</c:v>
                </c:pt>
                <c:pt idx="53">
                  <c:v>82.95</c:v>
                </c:pt>
                <c:pt idx="54">
                  <c:v>82.43</c:v>
                </c:pt>
                <c:pt idx="55">
                  <c:v>80.040000000000006</c:v>
                </c:pt>
                <c:pt idx="56">
                  <c:v>79.55</c:v>
                </c:pt>
                <c:pt idx="57">
                  <c:v>80.06</c:v>
                </c:pt>
                <c:pt idx="58">
                  <c:v>78.56</c:v>
                </c:pt>
                <c:pt idx="59">
                  <c:v>79.099999999999994</c:v>
                </c:pt>
                <c:pt idx="60">
                  <c:v>77.88</c:v>
                </c:pt>
                <c:pt idx="61">
                  <c:v>78.290000000000006</c:v>
                </c:pt>
                <c:pt idx="62">
                  <c:v>78.150000000000006</c:v>
                </c:pt>
                <c:pt idx="63">
                  <c:v>78.290000000000006</c:v>
                </c:pt>
                <c:pt idx="64">
                  <c:v>77.41</c:v>
                </c:pt>
                <c:pt idx="65">
                  <c:v>76.8</c:v>
                </c:pt>
                <c:pt idx="66">
                  <c:v>77.59</c:v>
                </c:pt>
                <c:pt idx="67">
                  <c:v>76.12</c:v>
                </c:pt>
                <c:pt idx="68">
                  <c:v>78.760000000000005</c:v>
                </c:pt>
                <c:pt idx="69">
                  <c:v>77.59</c:v>
                </c:pt>
                <c:pt idx="70">
                  <c:v>78.25</c:v>
                </c:pt>
                <c:pt idx="71">
                  <c:v>75.89</c:v>
                </c:pt>
                <c:pt idx="72">
                  <c:v>77.040000000000006</c:v>
                </c:pt>
                <c:pt idx="73">
                  <c:v>77.150000000000006</c:v>
                </c:pt>
                <c:pt idx="74">
                  <c:v>79.540000000000006</c:v>
                </c:pt>
                <c:pt idx="75">
                  <c:v>81.069999999999993</c:v>
                </c:pt>
                <c:pt idx="76">
                  <c:v>79.069999999999993</c:v>
                </c:pt>
                <c:pt idx="77">
                  <c:v>79.39</c:v>
                </c:pt>
                <c:pt idx="78">
                  <c:v>79.7</c:v>
                </c:pt>
                <c:pt idx="79">
                  <c:v>79.23</c:v>
                </c:pt>
                <c:pt idx="80">
                  <c:v>77.95</c:v>
                </c:pt>
                <c:pt idx="81">
                  <c:v>76.55</c:v>
                </c:pt>
                <c:pt idx="82">
                  <c:v>76.61</c:v>
                </c:pt>
                <c:pt idx="83">
                  <c:v>74.260000000000005</c:v>
                </c:pt>
                <c:pt idx="84">
                  <c:v>73.239999999999995</c:v>
                </c:pt>
                <c:pt idx="85">
                  <c:v>76.03</c:v>
                </c:pt>
                <c:pt idx="86">
                  <c:v>75.84</c:v>
                </c:pt>
                <c:pt idx="87">
                  <c:v>74.05</c:v>
                </c:pt>
                <c:pt idx="88">
                  <c:v>74.3</c:v>
                </c:pt>
                <c:pt idx="89">
                  <c:v>77.2</c:v>
                </c:pt>
                <c:pt idx="90">
                  <c:v>78.03</c:v>
                </c:pt>
                <c:pt idx="91">
                  <c:v>78.88</c:v>
                </c:pt>
                <c:pt idx="92">
                  <c:v>80.86</c:v>
                </c:pt>
                <c:pt idx="93">
                  <c:v>82.88</c:v>
                </c:pt>
                <c:pt idx="94">
                  <c:v>81.680000000000007</c:v>
                </c:pt>
                <c:pt idx="95">
                  <c:v>79.98</c:v>
                </c:pt>
                <c:pt idx="96">
                  <c:v>80.58</c:v>
                </c:pt>
                <c:pt idx="97">
                  <c:v>81.42</c:v>
                </c:pt>
                <c:pt idx="98">
                  <c:v>81.96</c:v>
                </c:pt>
                <c:pt idx="99">
                  <c:v>82.45</c:v>
                </c:pt>
                <c:pt idx="100">
                  <c:v>82.32</c:v>
                </c:pt>
                <c:pt idx="101">
                  <c:v>80.61</c:v>
                </c:pt>
                <c:pt idx="102">
                  <c:v>77.42</c:v>
                </c:pt>
                <c:pt idx="103">
                  <c:v>81.180000000000007</c:v>
                </c:pt>
                <c:pt idx="104">
                  <c:v>82.47</c:v>
                </c:pt>
                <c:pt idx="105">
                  <c:v>82.52</c:v>
                </c:pt>
                <c:pt idx="106">
                  <c:v>81.430000000000007</c:v>
                </c:pt>
                <c:pt idx="107">
                  <c:v>80.010000000000005</c:v>
                </c:pt>
                <c:pt idx="108">
                  <c:v>79.540000000000006</c:v>
                </c:pt>
                <c:pt idx="109">
                  <c:v>81.61</c:v>
                </c:pt>
                <c:pt idx="110">
                  <c:v>85.18</c:v>
                </c:pt>
                <c:pt idx="111">
                  <c:v>84.89</c:v>
                </c:pt>
                <c:pt idx="112">
                  <c:v>86.85</c:v>
                </c:pt>
                <c:pt idx="113">
                  <c:v>84.63</c:v>
                </c:pt>
                <c:pt idx="114">
                  <c:v>85.02</c:v>
                </c:pt>
                <c:pt idx="115">
                  <c:v>86.35</c:v>
                </c:pt>
                <c:pt idx="116">
                  <c:v>90.48</c:v>
                </c:pt>
                <c:pt idx="117">
                  <c:v>87.93</c:v>
                </c:pt>
                <c:pt idx="118">
                  <c:v>90.13</c:v>
                </c:pt>
                <c:pt idx="119">
                  <c:v>88.07</c:v>
                </c:pt>
                <c:pt idx="120">
                  <c:v>89.83</c:v>
                </c:pt>
                <c:pt idx="121">
                  <c:v>92.16</c:v>
                </c:pt>
                <c:pt idx="122">
                  <c:v>92.38</c:v>
                </c:pt>
                <c:pt idx="123">
                  <c:v>91.5</c:v>
                </c:pt>
                <c:pt idx="124">
                  <c:v>89.9</c:v>
                </c:pt>
                <c:pt idx="125">
                  <c:v>89.65</c:v>
                </c:pt>
                <c:pt idx="126">
                  <c:v>90.89</c:v>
                </c:pt>
                <c:pt idx="127">
                  <c:v>86</c:v>
                </c:pt>
                <c:pt idx="128">
                  <c:v>85.82</c:v>
                </c:pt>
                <c:pt idx="129">
                  <c:v>87.65</c:v>
                </c:pt>
                <c:pt idx="130">
                  <c:v>88.15</c:v>
                </c:pt>
                <c:pt idx="131">
                  <c:v>84.58</c:v>
                </c:pt>
                <c:pt idx="132">
                  <c:v>84.07</c:v>
                </c:pt>
                <c:pt idx="133">
                  <c:v>85.81</c:v>
                </c:pt>
                <c:pt idx="134">
                  <c:v>90.92</c:v>
                </c:pt>
                <c:pt idx="135">
                  <c:v>90.71</c:v>
                </c:pt>
                <c:pt idx="136">
                  <c:v>92.2</c:v>
                </c:pt>
                <c:pt idx="137">
                  <c:v>93.1</c:v>
                </c:pt>
                <c:pt idx="138">
                  <c:v>96.55</c:v>
                </c:pt>
                <c:pt idx="139">
                  <c:v>93.96</c:v>
                </c:pt>
                <c:pt idx="140">
                  <c:v>93.29</c:v>
                </c:pt>
                <c:pt idx="141">
                  <c:v>93.27</c:v>
                </c:pt>
                <c:pt idx="142">
                  <c:v>93.3</c:v>
                </c:pt>
                <c:pt idx="143">
                  <c:v>93.53</c:v>
                </c:pt>
                <c:pt idx="144">
                  <c:v>94.34</c:v>
                </c:pt>
                <c:pt idx="145">
                  <c:v>94.43</c:v>
                </c:pt>
                <c:pt idx="146">
                  <c:v>93.93</c:v>
                </c:pt>
                <c:pt idx="147">
                  <c:v>93.7</c:v>
                </c:pt>
                <c:pt idx="148">
                  <c:v>91.88</c:v>
                </c:pt>
                <c:pt idx="149">
                  <c:v>92.06</c:v>
                </c:pt>
                <c:pt idx="150">
                  <c:v>90.64</c:v>
                </c:pt>
                <c:pt idx="151">
                  <c:v>90.65</c:v>
                </c:pt>
                <c:pt idx="152">
                  <c:v>89.92</c:v>
                </c:pt>
                <c:pt idx="153">
                  <c:v>90.6</c:v>
                </c:pt>
                <c:pt idx="154">
                  <c:v>90.04</c:v>
                </c:pt>
                <c:pt idx="155">
                  <c:v>89</c:v>
                </c:pt>
                <c:pt idx="156">
                  <c:v>88.55</c:v>
                </c:pt>
                <c:pt idx="157">
                  <c:v>86.83</c:v>
                </c:pt>
                <c:pt idx="158">
                  <c:v>85.24</c:v>
                </c:pt>
                <c:pt idx="159">
                  <c:v>85.49</c:v>
                </c:pt>
                <c:pt idx="160">
                  <c:v>84.42</c:v>
                </c:pt>
                <c:pt idx="161">
                  <c:v>84.48</c:v>
                </c:pt>
                <c:pt idx="162">
                  <c:v>83.36</c:v>
                </c:pt>
                <c:pt idx="163">
                  <c:v>83.21</c:v>
                </c:pt>
                <c:pt idx="164">
                  <c:v>84.03</c:v>
                </c:pt>
                <c:pt idx="165">
                  <c:v>84.46</c:v>
                </c:pt>
                <c:pt idx="166">
                  <c:v>84.8</c:v>
                </c:pt>
                <c:pt idx="167">
                  <c:v>84.12</c:v>
                </c:pt>
                <c:pt idx="168">
                  <c:v>83.45</c:v>
                </c:pt>
                <c:pt idx="169">
                  <c:v>85.03</c:v>
                </c:pt>
                <c:pt idx="170">
                  <c:v>86.21</c:v>
                </c:pt>
                <c:pt idx="171">
                  <c:v>86.81</c:v>
                </c:pt>
                <c:pt idx="172">
                  <c:v>86.4</c:v>
                </c:pt>
                <c:pt idx="173">
                  <c:v>87.55</c:v>
                </c:pt>
                <c:pt idx="174">
                  <c:v>86.17</c:v>
                </c:pt>
                <c:pt idx="175">
                  <c:v>85.34</c:v>
                </c:pt>
                <c:pt idx="176">
                  <c:v>86.24</c:v>
                </c:pt>
                <c:pt idx="177">
                  <c:v>85.14</c:v>
                </c:pt>
                <c:pt idx="178">
                  <c:v>83.2</c:v>
                </c:pt>
                <c:pt idx="179">
                  <c:v>84.91</c:v>
                </c:pt>
                <c:pt idx="180">
                  <c:v>85.43</c:v>
                </c:pt>
                <c:pt idx="181">
                  <c:v>84.41</c:v>
                </c:pt>
                <c:pt idx="182">
                  <c:v>84.24</c:v>
                </c:pt>
                <c:pt idx="183">
                  <c:v>82.92</c:v>
                </c:pt>
                <c:pt idx="184">
                  <c:v>83.64</c:v>
                </c:pt>
                <c:pt idx="185">
                  <c:v>82.74</c:v>
                </c:pt>
                <c:pt idx="186">
                  <c:v>81.069999999999993</c:v>
                </c:pt>
                <c:pt idx="187">
                  <c:v>79.64</c:v>
                </c:pt>
                <c:pt idx="188">
                  <c:v>79.459999999999994</c:v>
                </c:pt>
                <c:pt idx="189">
                  <c:v>79.63</c:v>
                </c:pt>
                <c:pt idx="190">
                  <c:v>78.5</c:v>
                </c:pt>
                <c:pt idx="191">
                  <c:v>79.87</c:v>
                </c:pt>
                <c:pt idx="192">
                  <c:v>81.36</c:v>
                </c:pt>
                <c:pt idx="193">
                  <c:v>80.11</c:v>
                </c:pt>
                <c:pt idx="194">
                  <c:v>79.400000000000006</c:v>
                </c:pt>
                <c:pt idx="195">
                  <c:v>77.69</c:v>
                </c:pt>
                <c:pt idx="196">
                  <c:v>78.47</c:v>
                </c:pt>
                <c:pt idx="197">
                  <c:v>76.510000000000005</c:v>
                </c:pt>
                <c:pt idx="198">
                  <c:v>76.650000000000006</c:v>
                </c:pt>
                <c:pt idx="199">
                  <c:v>76.25</c:v>
                </c:pt>
                <c:pt idx="200">
                  <c:v>74.650000000000006</c:v>
                </c:pt>
                <c:pt idx="201">
                  <c:v>75.41</c:v>
                </c:pt>
                <c:pt idx="202">
                  <c:v>74.510000000000005</c:v>
                </c:pt>
                <c:pt idx="203">
                  <c:v>74.03</c:v>
                </c:pt>
                <c:pt idx="204">
                  <c:v>72.260000000000005</c:v>
                </c:pt>
                <c:pt idx="205">
                  <c:v>74.180000000000007</c:v>
                </c:pt>
                <c:pt idx="206">
                  <c:v>73.849999999999994</c:v>
                </c:pt>
                <c:pt idx="207">
                  <c:v>74.14</c:v>
                </c:pt>
                <c:pt idx="208">
                  <c:v>77.12</c:v>
                </c:pt>
                <c:pt idx="209">
                  <c:v>75.900000000000006</c:v>
                </c:pt>
                <c:pt idx="210">
                  <c:v>76.09</c:v>
                </c:pt>
                <c:pt idx="211">
                  <c:v>76.61</c:v>
                </c:pt>
                <c:pt idx="212">
                  <c:v>75.67</c:v>
                </c:pt>
                <c:pt idx="213">
                  <c:v>73.2</c:v>
                </c:pt>
                <c:pt idx="214">
                  <c:v>74.290000000000006</c:v>
                </c:pt>
                <c:pt idx="215">
                  <c:v>71.84</c:v>
                </c:pt>
                <c:pt idx="216">
                  <c:v>74.790000000000006</c:v>
                </c:pt>
                <c:pt idx="217">
                  <c:v>75.959999999999994</c:v>
                </c:pt>
                <c:pt idx="218">
                  <c:v>76.95</c:v>
                </c:pt>
                <c:pt idx="219">
                  <c:v>76.290000000000006</c:v>
                </c:pt>
                <c:pt idx="220">
                  <c:v>76.709999999999994</c:v>
                </c:pt>
                <c:pt idx="221">
                  <c:v>76.13</c:v>
                </c:pt>
                <c:pt idx="222">
                  <c:v>74.28</c:v>
                </c:pt>
                <c:pt idx="223">
                  <c:v>72.599999999999994</c:v>
                </c:pt>
                <c:pt idx="224">
                  <c:v>73.709999999999994</c:v>
                </c:pt>
                <c:pt idx="225">
                  <c:v>77.069999999999993</c:v>
                </c:pt>
                <c:pt idx="226">
                  <c:v>76.95</c:v>
                </c:pt>
                <c:pt idx="227">
                  <c:v>76.260000000000005</c:v>
                </c:pt>
                <c:pt idx="228">
                  <c:v>78.36</c:v>
                </c:pt>
                <c:pt idx="229">
                  <c:v>77.7</c:v>
                </c:pt>
                <c:pt idx="230">
                  <c:v>75.989999999999995</c:v>
                </c:pt>
                <c:pt idx="231">
                  <c:v>75.58</c:v>
                </c:pt>
                <c:pt idx="232">
                  <c:v>75.86</c:v>
                </c:pt>
                <c:pt idx="233">
                  <c:v>76.959999999999994</c:v>
                </c:pt>
                <c:pt idx="234">
                  <c:v>74.91</c:v>
                </c:pt>
                <c:pt idx="235">
                  <c:v>75.23</c:v>
                </c:pt>
                <c:pt idx="236">
                  <c:v>74.17</c:v>
                </c:pt>
                <c:pt idx="237">
                  <c:v>74.98</c:v>
                </c:pt>
                <c:pt idx="238">
                  <c:v>76.41</c:v>
                </c:pt>
                <c:pt idx="239">
                  <c:v>77.44</c:v>
                </c:pt>
                <c:pt idx="240">
                  <c:v>77.010000000000005</c:v>
                </c:pt>
                <c:pt idx="241">
                  <c:v>75.3</c:v>
                </c:pt>
                <c:pt idx="242">
                  <c:v>72.5</c:v>
                </c:pt>
                <c:pt idx="243">
                  <c:v>72.33</c:v>
                </c:pt>
                <c:pt idx="244">
                  <c:v>75.319999999999993</c:v>
                </c:pt>
                <c:pt idx="245">
                  <c:v>79.31</c:v>
                </c:pt>
                <c:pt idx="246">
                  <c:v>80.33</c:v>
                </c:pt>
                <c:pt idx="247">
                  <c:v>78.22</c:v>
                </c:pt>
                <c:pt idx="248">
                  <c:v>77.69</c:v>
                </c:pt>
                <c:pt idx="249">
                  <c:v>80.77</c:v>
                </c:pt>
                <c:pt idx="250">
                  <c:v>82.73</c:v>
                </c:pt>
                <c:pt idx="251">
                  <c:v>81.66</c:v>
                </c:pt>
                <c:pt idx="252">
                  <c:v>81.099999999999994</c:v>
                </c:pt>
                <c:pt idx="253">
                  <c:v>83.12</c:v>
                </c:pt>
                <c:pt idx="254">
                  <c:v>84.77</c:v>
                </c:pt>
                <c:pt idx="255">
                  <c:v>84.76</c:v>
                </c:pt>
                <c:pt idx="256">
                  <c:v>86.31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83-4875-850A-3DAB1BD42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808624"/>
        <c:axId val="145807840"/>
      </c:lineChart>
      <c:dateAx>
        <c:axId val="145808624"/>
        <c:scaling>
          <c:orientation val="minMax"/>
        </c:scaling>
        <c:delete val="0"/>
        <c:axPos val="b"/>
        <c:numFmt formatCode="[$-419]mmm\ yy;@" sourceLinked="0"/>
        <c:majorTickMark val="out"/>
        <c:minorTickMark val="none"/>
        <c:tickLblPos val="nextTo"/>
        <c:txPr>
          <a:bodyPr/>
          <a:lstStyle/>
          <a:p>
            <a:pPr>
              <a:defRPr sz="700" b="0">
                <a:latin typeface="Franklin Gothic Medium" pitchFamily="34" charset="0"/>
              </a:defRPr>
            </a:pPr>
            <a:endParaRPr lang="ru-RU"/>
          </a:p>
        </c:txPr>
        <c:crossAx val="145807840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45807840"/>
        <c:scaling>
          <c:orientation val="minMax"/>
          <c:min val="6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Franklin Gothic Medium" panose="020B0603020102020204" pitchFamily="34" charset="0"/>
              </a:defRPr>
            </a:pPr>
            <a:endParaRPr lang="ru-RU"/>
          </a:p>
        </c:txPr>
        <c:crossAx val="145808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2427845963322E-2"/>
          <c:y val="2.5946431854863422E-2"/>
          <c:w val="0.94905367371599592"/>
          <c:h val="0.94256318058307964"/>
        </c:manualLayout>
      </c:layout>
      <c:scatterChart>
        <c:scatterStyle val="lineMarker"/>
        <c:varyColors val="0"/>
        <c:ser>
          <c:idx val="0"/>
          <c:order val="0"/>
          <c:tx>
            <c:strRef>
              <c:f>'bond search'!$A$37</c:f>
              <c:strCache>
                <c:ptCount val="1"/>
                <c:pt idx="0">
                  <c:v>офз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rgbClr val="B72B7B"/>
                </a:solidFill>
              </a:ln>
              <a:effectLst/>
            </c:spPr>
          </c:marker>
          <c:trendline>
            <c:spPr>
              <a:ln w="28575" cap="rnd" cmpd="sng">
                <a:solidFill>
                  <a:srgbClr val="A8287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'bond search'!$B$36:$AF$36</c:f>
              <c:numCache>
                <c:formatCode>_-* #,##0.0\ _₽_-;\-* #,##0.0\ _₽_-;_-* "-"??\ _₽_-;_-@_-</c:formatCode>
                <c:ptCount val="31"/>
                <c:pt idx="0">
                  <c:v>0.40273972602739999</c:v>
                </c:pt>
                <c:pt idx="1">
                  <c:v>0.65205479452055004</c:v>
                </c:pt>
                <c:pt idx="2">
                  <c:v>0.93972602739725997</c:v>
                </c:pt>
                <c:pt idx="3">
                  <c:v>1.4</c:v>
                </c:pt>
                <c:pt idx="4">
                  <c:v>1.7260273972603</c:v>
                </c:pt>
                <c:pt idx="5">
                  <c:v>2.4191780821918001</c:v>
                </c:pt>
                <c:pt idx="6">
                  <c:v>2.5698630136985998</c:v>
                </c:pt>
                <c:pt idx="7">
                  <c:v>2.6273972602739999</c:v>
                </c:pt>
                <c:pt idx="8">
                  <c:v>2.9534246575342</c:v>
                </c:pt>
                <c:pt idx="9">
                  <c:v>3.6246575342465999</c:v>
                </c:pt>
                <c:pt idx="10">
                  <c:v>3.9123287671233</c:v>
                </c:pt>
                <c:pt idx="11">
                  <c:v>4.2383561643835996</c:v>
                </c:pt>
                <c:pt idx="12">
                  <c:v>5.0630136986301002</c:v>
                </c:pt>
                <c:pt idx="13">
                  <c:v>5.2547945205479003</c:v>
                </c:pt>
                <c:pt idx="14">
                  <c:v>5.5232876712329002</c:v>
                </c:pt>
                <c:pt idx="15">
                  <c:v>6.1369863013699</c:v>
                </c:pt>
                <c:pt idx="16">
                  <c:v>7.0575342465753002</c:v>
                </c:pt>
                <c:pt idx="17">
                  <c:v>7.4219178082191997</c:v>
                </c:pt>
                <c:pt idx="18">
                  <c:v>7.5753424657534003</c:v>
                </c:pt>
                <c:pt idx="19">
                  <c:v>8.2082191780821994</c:v>
                </c:pt>
                <c:pt idx="20">
                  <c:v>8.7452054794520997</c:v>
                </c:pt>
                <c:pt idx="21">
                  <c:v>9.0904109589040996</c:v>
                </c:pt>
                <c:pt idx="22">
                  <c:v>10.068493150685001</c:v>
                </c:pt>
                <c:pt idx="23">
                  <c:v>10.221917808219001</c:v>
                </c:pt>
                <c:pt idx="24">
                  <c:v>10.797260273973</c:v>
                </c:pt>
                <c:pt idx="25">
                  <c:v>11.41095890411</c:v>
                </c:pt>
                <c:pt idx="26">
                  <c:v>11.967123287671001</c:v>
                </c:pt>
                <c:pt idx="27">
                  <c:v>12.446575342466</c:v>
                </c:pt>
                <c:pt idx="28">
                  <c:v>14.249315068493001</c:v>
                </c:pt>
                <c:pt idx="29">
                  <c:v>15.07397260274</c:v>
                </c:pt>
                <c:pt idx="30">
                  <c:v>17.241095890411</c:v>
                </c:pt>
              </c:numCache>
            </c:numRef>
          </c:xVal>
          <c:yVal>
            <c:numRef>
              <c:f>'bond search'!$B$37:$AF$37</c:f>
              <c:numCache>
                <c:formatCode>0.00</c:formatCode>
                <c:ptCount val="31"/>
                <c:pt idx="0">
                  <c:v>0.14620841291832001</c:v>
                </c:pt>
                <c:pt idx="1">
                  <c:v>0.14210006432645</c:v>
                </c:pt>
                <c:pt idx="2">
                  <c:v>0.13603109785302001</c:v>
                </c:pt>
                <c:pt idx="3">
                  <c:v>0.14493272908457999</c:v>
                </c:pt>
                <c:pt idx="4">
                  <c:v>0.13894657230495999</c:v>
                </c:pt>
                <c:pt idx="5">
                  <c:v>0.13066965649298001</c:v>
                </c:pt>
                <c:pt idx="6">
                  <c:v>0.13338748478672</c:v>
                </c:pt>
                <c:pt idx="7">
                  <c:v>0.13329555971717999</c:v>
                </c:pt>
                <c:pt idx="8">
                  <c:v>0.13328863179415001</c:v>
                </c:pt>
                <c:pt idx="9">
                  <c:v>0.13312286932167</c:v>
                </c:pt>
                <c:pt idx="10">
                  <c:v>0.13277854282436999</c:v>
                </c:pt>
                <c:pt idx="11">
                  <c:v>0.13348327856545</c:v>
                </c:pt>
                <c:pt idx="12">
                  <c:v>0.13381675295279</c:v>
                </c:pt>
                <c:pt idx="13">
                  <c:v>0.13332412839755001</c:v>
                </c:pt>
                <c:pt idx="14">
                  <c:v>0.13414464073242</c:v>
                </c:pt>
                <c:pt idx="15">
                  <c:v>0.13416622330931</c:v>
                </c:pt>
                <c:pt idx="16">
                  <c:v>0.13392340459822999</c:v>
                </c:pt>
                <c:pt idx="17">
                  <c:v>0.13462682577003998</c:v>
                </c:pt>
                <c:pt idx="18">
                  <c:v>0.13465948529651001</c:v>
                </c:pt>
                <c:pt idx="19">
                  <c:v>0.11022878767948001</c:v>
                </c:pt>
                <c:pt idx="20">
                  <c:v>0.13572545429697</c:v>
                </c:pt>
                <c:pt idx="21">
                  <c:v>0.13485548012497001</c:v>
                </c:pt>
                <c:pt idx="22">
                  <c:v>0.13659241401162001</c:v>
                </c:pt>
                <c:pt idx="23">
                  <c:v>0.13503766429773001</c:v>
                </c:pt>
                <c:pt idx="24">
                  <c:v>0.12765711319960998</c:v>
                </c:pt>
                <c:pt idx="25">
                  <c:v>0.13526554675217001</c:v>
                </c:pt>
                <c:pt idx="26">
                  <c:v>0.1293660467004</c:v>
                </c:pt>
                <c:pt idx="27">
                  <c:v>0.13737731913616</c:v>
                </c:pt>
                <c:pt idx="28">
                  <c:v>0.13803198523415</c:v>
                </c:pt>
                <c:pt idx="29">
                  <c:v>0.13666433727124999</c:v>
                </c:pt>
                <c:pt idx="30">
                  <c:v>0.13581415100420999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CB5-44E8-B9D6-B489D94D2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880848"/>
        <c:axId val="158881240"/>
      </c:scatterChart>
      <c:valAx>
        <c:axId val="158880848"/>
        <c:scaling>
          <c:orientation val="minMax"/>
          <c:max val="18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ru-RU"/>
          </a:p>
        </c:txPr>
        <c:crossAx val="158881240"/>
        <c:crosses val="autoZero"/>
        <c:crossBetween val="midCat"/>
      </c:valAx>
      <c:valAx>
        <c:axId val="158881240"/>
        <c:scaling>
          <c:orientation val="minMax"/>
          <c:min val="0.13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ru-RU"/>
          </a:p>
        </c:txPr>
        <c:crossAx val="158880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Лист1!$F$7</c:f>
              <c:strCache>
                <c:ptCount val="1"/>
                <c:pt idx="0">
                  <c:v>Цена</c:v>
                </c:pt>
              </c:strCache>
            </c:strRef>
          </c:tx>
          <c:spPr>
            <a:ln>
              <a:solidFill>
                <a:srgbClr val="A82871"/>
              </a:solidFill>
            </a:ln>
          </c:spPr>
          <c:marker>
            <c:symbol val="none"/>
          </c:marker>
          <c:cat>
            <c:numRef>
              <c:f>Лист1!$AP$8:$AP$271</c:f>
              <c:numCache>
                <c:formatCode>m/d/yyyy</c:formatCode>
                <c:ptCount val="264"/>
                <c:pt idx="0">
                  <c:v>45393.761018518519</c:v>
                </c:pt>
                <c:pt idx="1">
                  <c:v>45392</c:v>
                </c:pt>
                <c:pt idx="2">
                  <c:v>45391</c:v>
                </c:pt>
                <c:pt idx="3">
                  <c:v>45390</c:v>
                </c:pt>
                <c:pt idx="4">
                  <c:v>45387</c:v>
                </c:pt>
                <c:pt idx="5">
                  <c:v>45386</c:v>
                </c:pt>
                <c:pt idx="6">
                  <c:v>45385</c:v>
                </c:pt>
                <c:pt idx="7">
                  <c:v>45384</c:v>
                </c:pt>
                <c:pt idx="8">
                  <c:v>45383</c:v>
                </c:pt>
                <c:pt idx="9">
                  <c:v>45380</c:v>
                </c:pt>
                <c:pt idx="10">
                  <c:v>45379</c:v>
                </c:pt>
                <c:pt idx="11">
                  <c:v>45378</c:v>
                </c:pt>
                <c:pt idx="12">
                  <c:v>45377</c:v>
                </c:pt>
                <c:pt idx="13">
                  <c:v>45376</c:v>
                </c:pt>
                <c:pt idx="14">
                  <c:v>45373</c:v>
                </c:pt>
                <c:pt idx="15">
                  <c:v>45372</c:v>
                </c:pt>
                <c:pt idx="16">
                  <c:v>45371</c:v>
                </c:pt>
                <c:pt idx="17">
                  <c:v>45370</c:v>
                </c:pt>
                <c:pt idx="18">
                  <c:v>45369</c:v>
                </c:pt>
                <c:pt idx="19">
                  <c:v>45366</c:v>
                </c:pt>
                <c:pt idx="20">
                  <c:v>45365</c:v>
                </c:pt>
                <c:pt idx="21">
                  <c:v>45364</c:v>
                </c:pt>
                <c:pt idx="22">
                  <c:v>45363</c:v>
                </c:pt>
                <c:pt idx="23">
                  <c:v>45362</c:v>
                </c:pt>
                <c:pt idx="24">
                  <c:v>45358</c:v>
                </c:pt>
                <c:pt idx="25">
                  <c:v>45357</c:v>
                </c:pt>
                <c:pt idx="26">
                  <c:v>45356</c:v>
                </c:pt>
                <c:pt idx="27">
                  <c:v>45355</c:v>
                </c:pt>
                <c:pt idx="28">
                  <c:v>45352</c:v>
                </c:pt>
                <c:pt idx="29">
                  <c:v>45351</c:v>
                </c:pt>
                <c:pt idx="30">
                  <c:v>45350</c:v>
                </c:pt>
                <c:pt idx="31">
                  <c:v>45349</c:v>
                </c:pt>
                <c:pt idx="32">
                  <c:v>45348</c:v>
                </c:pt>
                <c:pt idx="33">
                  <c:v>45344</c:v>
                </c:pt>
                <c:pt idx="34">
                  <c:v>45343</c:v>
                </c:pt>
                <c:pt idx="35">
                  <c:v>45342</c:v>
                </c:pt>
                <c:pt idx="36">
                  <c:v>45341</c:v>
                </c:pt>
                <c:pt idx="37">
                  <c:v>45338</c:v>
                </c:pt>
                <c:pt idx="38">
                  <c:v>45337</c:v>
                </c:pt>
                <c:pt idx="39">
                  <c:v>45336</c:v>
                </c:pt>
                <c:pt idx="40">
                  <c:v>45335</c:v>
                </c:pt>
                <c:pt idx="41">
                  <c:v>45334</c:v>
                </c:pt>
                <c:pt idx="42">
                  <c:v>45331</c:v>
                </c:pt>
                <c:pt idx="43">
                  <c:v>45330</c:v>
                </c:pt>
                <c:pt idx="44">
                  <c:v>45329</c:v>
                </c:pt>
                <c:pt idx="45">
                  <c:v>45328</c:v>
                </c:pt>
                <c:pt idx="46">
                  <c:v>45327</c:v>
                </c:pt>
                <c:pt idx="47">
                  <c:v>45324</c:v>
                </c:pt>
                <c:pt idx="48">
                  <c:v>45323</c:v>
                </c:pt>
                <c:pt idx="49">
                  <c:v>45322</c:v>
                </c:pt>
                <c:pt idx="50">
                  <c:v>45321</c:v>
                </c:pt>
                <c:pt idx="51">
                  <c:v>45320</c:v>
                </c:pt>
                <c:pt idx="52">
                  <c:v>45317</c:v>
                </c:pt>
                <c:pt idx="53">
                  <c:v>45316</c:v>
                </c:pt>
                <c:pt idx="54">
                  <c:v>45315</c:v>
                </c:pt>
                <c:pt idx="55">
                  <c:v>45314</c:v>
                </c:pt>
                <c:pt idx="56">
                  <c:v>45313</c:v>
                </c:pt>
                <c:pt idx="57">
                  <c:v>45310</c:v>
                </c:pt>
                <c:pt idx="58">
                  <c:v>45309</c:v>
                </c:pt>
                <c:pt idx="59">
                  <c:v>45308</c:v>
                </c:pt>
                <c:pt idx="60">
                  <c:v>45307</c:v>
                </c:pt>
                <c:pt idx="61">
                  <c:v>45306</c:v>
                </c:pt>
                <c:pt idx="62">
                  <c:v>45303</c:v>
                </c:pt>
                <c:pt idx="63">
                  <c:v>45302</c:v>
                </c:pt>
                <c:pt idx="64">
                  <c:v>45301</c:v>
                </c:pt>
                <c:pt idx="65">
                  <c:v>45300</c:v>
                </c:pt>
                <c:pt idx="66">
                  <c:v>45299</c:v>
                </c:pt>
                <c:pt idx="67">
                  <c:v>45296</c:v>
                </c:pt>
                <c:pt idx="68">
                  <c:v>45295</c:v>
                </c:pt>
                <c:pt idx="69">
                  <c:v>45294</c:v>
                </c:pt>
                <c:pt idx="70">
                  <c:v>45289</c:v>
                </c:pt>
                <c:pt idx="71">
                  <c:v>45288</c:v>
                </c:pt>
                <c:pt idx="72">
                  <c:v>45287</c:v>
                </c:pt>
                <c:pt idx="73">
                  <c:v>45286</c:v>
                </c:pt>
                <c:pt idx="74">
                  <c:v>45285</c:v>
                </c:pt>
                <c:pt idx="75">
                  <c:v>45282</c:v>
                </c:pt>
                <c:pt idx="76">
                  <c:v>45281</c:v>
                </c:pt>
                <c:pt idx="77">
                  <c:v>45280</c:v>
                </c:pt>
                <c:pt idx="78">
                  <c:v>45279</c:v>
                </c:pt>
                <c:pt idx="79">
                  <c:v>45278</c:v>
                </c:pt>
                <c:pt idx="80">
                  <c:v>45275</c:v>
                </c:pt>
                <c:pt idx="81">
                  <c:v>45274</c:v>
                </c:pt>
                <c:pt idx="82">
                  <c:v>45273</c:v>
                </c:pt>
                <c:pt idx="83">
                  <c:v>45272</c:v>
                </c:pt>
                <c:pt idx="84">
                  <c:v>45271</c:v>
                </c:pt>
                <c:pt idx="85">
                  <c:v>45268</c:v>
                </c:pt>
                <c:pt idx="86">
                  <c:v>45267</c:v>
                </c:pt>
                <c:pt idx="87">
                  <c:v>45266</c:v>
                </c:pt>
                <c:pt idx="88">
                  <c:v>45265</c:v>
                </c:pt>
                <c:pt idx="89">
                  <c:v>45264</c:v>
                </c:pt>
                <c:pt idx="90">
                  <c:v>45261</c:v>
                </c:pt>
                <c:pt idx="91">
                  <c:v>45260</c:v>
                </c:pt>
                <c:pt idx="92">
                  <c:v>45259</c:v>
                </c:pt>
                <c:pt idx="93">
                  <c:v>45258</c:v>
                </c:pt>
                <c:pt idx="94">
                  <c:v>45257</c:v>
                </c:pt>
                <c:pt idx="95">
                  <c:v>45254</c:v>
                </c:pt>
                <c:pt idx="96">
                  <c:v>45253</c:v>
                </c:pt>
                <c:pt idx="97">
                  <c:v>45252</c:v>
                </c:pt>
                <c:pt idx="98">
                  <c:v>45251</c:v>
                </c:pt>
                <c:pt idx="99">
                  <c:v>45250</c:v>
                </c:pt>
                <c:pt idx="100">
                  <c:v>45247</c:v>
                </c:pt>
                <c:pt idx="101">
                  <c:v>45246</c:v>
                </c:pt>
                <c:pt idx="102">
                  <c:v>45245</c:v>
                </c:pt>
                <c:pt idx="103">
                  <c:v>45244</c:v>
                </c:pt>
                <c:pt idx="104">
                  <c:v>45243</c:v>
                </c:pt>
                <c:pt idx="105">
                  <c:v>45240</c:v>
                </c:pt>
                <c:pt idx="106">
                  <c:v>45239</c:v>
                </c:pt>
                <c:pt idx="107">
                  <c:v>45238</c:v>
                </c:pt>
                <c:pt idx="108">
                  <c:v>45237</c:v>
                </c:pt>
                <c:pt idx="109">
                  <c:v>45236</c:v>
                </c:pt>
                <c:pt idx="110">
                  <c:v>45233</c:v>
                </c:pt>
                <c:pt idx="111">
                  <c:v>45232</c:v>
                </c:pt>
                <c:pt idx="112">
                  <c:v>45231</c:v>
                </c:pt>
                <c:pt idx="113">
                  <c:v>45230</c:v>
                </c:pt>
                <c:pt idx="114">
                  <c:v>45229</c:v>
                </c:pt>
                <c:pt idx="115">
                  <c:v>45226</c:v>
                </c:pt>
                <c:pt idx="116">
                  <c:v>45225</c:v>
                </c:pt>
                <c:pt idx="117">
                  <c:v>45224</c:v>
                </c:pt>
                <c:pt idx="118">
                  <c:v>45223</c:v>
                </c:pt>
                <c:pt idx="119">
                  <c:v>45222</c:v>
                </c:pt>
                <c:pt idx="120">
                  <c:v>45219</c:v>
                </c:pt>
                <c:pt idx="121">
                  <c:v>45218</c:v>
                </c:pt>
                <c:pt idx="122">
                  <c:v>45217</c:v>
                </c:pt>
                <c:pt idx="123">
                  <c:v>45216</c:v>
                </c:pt>
                <c:pt idx="124">
                  <c:v>45215</c:v>
                </c:pt>
                <c:pt idx="125">
                  <c:v>45212</c:v>
                </c:pt>
                <c:pt idx="126">
                  <c:v>45211</c:v>
                </c:pt>
                <c:pt idx="127">
                  <c:v>45210</c:v>
                </c:pt>
                <c:pt idx="128">
                  <c:v>45209</c:v>
                </c:pt>
                <c:pt idx="129">
                  <c:v>45208</c:v>
                </c:pt>
                <c:pt idx="130">
                  <c:v>45205</c:v>
                </c:pt>
                <c:pt idx="131">
                  <c:v>45204</c:v>
                </c:pt>
                <c:pt idx="132">
                  <c:v>45203</c:v>
                </c:pt>
                <c:pt idx="133">
                  <c:v>45202</c:v>
                </c:pt>
                <c:pt idx="134">
                  <c:v>45201</c:v>
                </c:pt>
                <c:pt idx="135">
                  <c:v>45198</c:v>
                </c:pt>
                <c:pt idx="136">
                  <c:v>45197</c:v>
                </c:pt>
                <c:pt idx="137">
                  <c:v>45196</c:v>
                </c:pt>
                <c:pt idx="138">
                  <c:v>45195</c:v>
                </c:pt>
                <c:pt idx="139">
                  <c:v>45194</c:v>
                </c:pt>
                <c:pt idx="140">
                  <c:v>45191</c:v>
                </c:pt>
                <c:pt idx="141">
                  <c:v>45190</c:v>
                </c:pt>
                <c:pt idx="142">
                  <c:v>45189</c:v>
                </c:pt>
                <c:pt idx="143">
                  <c:v>45188</c:v>
                </c:pt>
                <c:pt idx="144">
                  <c:v>45187</c:v>
                </c:pt>
                <c:pt idx="145">
                  <c:v>45184</c:v>
                </c:pt>
                <c:pt idx="146">
                  <c:v>45183</c:v>
                </c:pt>
                <c:pt idx="147">
                  <c:v>45182</c:v>
                </c:pt>
                <c:pt idx="148">
                  <c:v>45181</c:v>
                </c:pt>
                <c:pt idx="149">
                  <c:v>45180</c:v>
                </c:pt>
                <c:pt idx="150">
                  <c:v>45177</c:v>
                </c:pt>
                <c:pt idx="151">
                  <c:v>45176</c:v>
                </c:pt>
                <c:pt idx="152">
                  <c:v>45175</c:v>
                </c:pt>
                <c:pt idx="153">
                  <c:v>45174</c:v>
                </c:pt>
                <c:pt idx="154">
                  <c:v>45173</c:v>
                </c:pt>
                <c:pt idx="155">
                  <c:v>45170</c:v>
                </c:pt>
                <c:pt idx="156">
                  <c:v>45169</c:v>
                </c:pt>
                <c:pt idx="157">
                  <c:v>45168</c:v>
                </c:pt>
                <c:pt idx="158">
                  <c:v>45167</c:v>
                </c:pt>
                <c:pt idx="159">
                  <c:v>45166</c:v>
                </c:pt>
                <c:pt idx="160">
                  <c:v>45163</c:v>
                </c:pt>
                <c:pt idx="161">
                  <c:v>45162</c:v>
                </c:pt>
                <c:pt idx="162">
                  <c:v>45161</c:v>
                </c:pt>
                <c:pt idx="163">
                  <c:v>45160</c:v>
                </c:pt>
                <c:pt idx="164">
                  <c:v>45159</c:v>
                </c:pt>
                <c:pt idx="165">
                  <c:v>45156</c:v>
                </c:pt>
                <c:pt idx="166">
                  <c:v>45155</c:v>
                </c:pt>
                <c:pt idx="167">
                  <c:v>45154</c:v>
                </c:pt>
                <c:pt idx="168">
                  <c:v>45153</c:v>
                </c:pt>
                <c:pt idx="169">
                  <c:v>45152</c:v>
                </c:pt>
                <c:pt idx="170">
                  <c:v>45149</c:v>
                </c:pt>
                <c:pt idx="171">
                  <c:v>45148</c:v>
                </c:pt>
                <c:pt idx="172">
                  <c:v>45147</c:v>
                </c:pt>
                <c:pt idx="173">
                  <c:v>45146</c:v>
                </c:pt>
                <c:pt idx="174">
                  <c:v>45145</c:v>
                </c:pt>
                <c:pt idx="175">
                  <c:v>45142</c:v>
                </c:pt>
                <c:pt idx="176">
                  <c:v>45141</c:v>
                </c:pt>
                <c:pt idx="177">
                  <c:v>45140</c:v>
                </c:pt>
                <c:pt idx="178">
                  <c:v>45139</c:v>
                </c:pt>
                <c:pt idx="179">
                  <c:v>45138</c:v>
                </c:pt>
                <c:pt idx="180">
                  <c:v>45135</c:v>
                </c:pt>
                <c:pt idx="181">
                  <c:v>45134</c:v>
                </c:pt>
                <c:pt idx="182">
                  <c:v>45133</c:v>
                </c:pt>
                <c:pt idx="183">
                  <c:v>45132</c:v>
                </c:pt>
                <c:pt idx="184">
                  <c:v>45131</c:v>
                </c:pt>
                <c:pt idx="185">
                  <c:v>45128</c:v>
                </c:pt>
                <c:pt idx="186">
                  <c:v>45127</c:v>
                </c:pt>
                <c:pt idx="187">
                  <c:v>45126</c:v>
                </c:pt>
                <c:pt idx="188">
                  <c:v>45125</c:v>
                </c:pt>
                <c:pt idx="189">
                  <c:v>45124</c:v>
                </c:pt>
                <c:pt idx="190">
                  <c:v>45121</c:v>
                </c:pt>
                <c:pt idx="191">
                  <c:v>45120</c:v>
                </c:pt>
                <c:pt idx="192">
                  <c:v>45119</c:v>
                </c:pt>
                <c:pt idx="193">
                  <c:v>45118</c:v>
                </c:pt>
                <c:pt idx="194">
                  <c:v>45117</c:v>
                </c:pt>
                <c:pt idx="195">
                  <c:v>45114</c:v>
                </c:pt>
                <c:pt idx="196">
                  <c:v>45113</c:v>
                </c:pt>
                <c:pt idx="197">
                  <c:v>45112</c:v>
                </c:pt>
                <c:pt idx="198">
                  <c:v>45111</c:v>
                </c:pt>
                <c:pt idx="199">
                  <c:v>45110</c:v>
                </c:pt>
                <c:pt idx="200">
                  <c:v>45107</c:v>
                </c:pt>
                <c:pt idx="201">
                  <c:v>45106</c:v>
                </c:pt>
                <c:pt idx="202">
                  <c:v>45105</c:v>
                </c:pt>
                <c:pt idx="203">
                  <c:v>45104</c:v>
                </c:pt>
                <c:pt idx="204">
                  <c:v>45103</c:v>
                </c:pt>
                <c:pt idx="205">
                  <c:v>45100</c:v>
                </c:pt>
                <c:pt idx="206">
                  <c:v>45099</c:v>
                </c:pt>
                <c:pt idx="207">
                  <c:v>45098</c:v>
                </c:pt>
                <c:pt idx="208">
                  <c:v>45097</c:v>
                </c:pt>
                <c:pt idx="209">
                  <c:v>45096</c:v>
                </c:pt>
                <c:pt idx="210">
                  <c:v>45093</c:v>
                </c:pt>
                <c:pt idx="211">
                  <c:v>45092</c:v>
                </c:pt>
                <c:pt idx="212">
                  <c:v>45091</c:v>
                </c:pt>
                <c:pt idx="213">
                  <c:v>45090</c:v>
                </c:pt>
                <c:pt idx="214">
                  <c:v>45086</c:v>
                </c:pt>
                <c:pt idx="215">
                  <c:v>45085</c:v>
                </c:pt>
                <c:pt idx="216">
                  <c:v>45084</c:v>
                </c:pt>
                <c:pt idx="217">
                  <c:v>45083</c:v>
                </c:pt>
                <c:pt idx="218">
                  <c:v>45082</c:v>
                </c:pt>
                <c:pt idx="219">
                  <c:v>45079</c:v>
                </c:pt>
                <c:pt idx="220">
                  <c:v>45078</c:v>
                </c:pt>
                <c:pt idx="221">
                  <c:v>45077</c:v>
                </c:pt>
                <c:pt idx="222">
                  <c:v>45076</c:v>
                </c:pt>
                <c:pt idx="223">
                  <c:v>45075</c:v>
                </c:pt>
                <c:pt idx="224">
                  <c:v>45072</c:v>
                </c:pt>
                <c:pt idx="225">
                  <c:v>45071</c:v>
                </c:pt>
                <c:pt idx="226">
                  <c:v>45070</c:v>
                </c:pt>
                <c:pt idx="227">
                  <c:v>45069</c:v>
                </c:pt>
                <c:pt idx="228">
                  <c:v>45068</c:v>
                </c:pt>
                <c:pt idx="229">
                  <c:v>45065</c:v>
                </c:pt>
                <c:pt idx="230">
                  <c:v>45064</c:v>
                </c:pt>
                <c:pt idx="231">
                  <c:v>45063</c:v>
                </c:pt>
                <c:pt idx="232">
                  <c:v>45062</c:v>
                </c:pt>
                <c:pt idx="233">
                  <c:v>45061</c:v>
                </c:pt>
                <c:pt idx="234">
                  <c:v>45058</c:v>
                </c:pt>
                <c:pt idx="235">
                  <c:v>45057</c:v>
                </c:pt>
                <c:pt idx="236">
                  <c:v>45056</c:v>
                </c:pt>
                <c:pt idx="237">
                  <c:v>45054</c:v>
                </c:pt>
                <c:pt idx="238">
                  <c:v>45051</c:v>
                </c:pt>
                <c:pt idx="239">
                  <c:v>45050</c:v>
                </c:pt>
                <c:pt idx="240">
                  <c:v>45049</c:v>
                </c:pt>
                <c:pt idx="241">
                  <c:v>45048</c:v>
                </c:pt>
                <c:pt idx="242">
                  <c:v>45044</c:v>
                </c:pt>
                <c:pt idx="243">
                  <c:v>45043</c:v>
                </c:pt>
                <c:pt idx="244">
                  <c:v>45042</c:v>
                </c:pt>
                <c:pt idx="245">
                  <c:v>45041</c:v>
                </c:pt>
                <c:pt idx="246">
                  <c:v>45040</c:v>
                </c:pt>
                <c:pt idx="247">
                  <c:v>45037</c:v>
                </c:pt>
                <c:pt idx="248">
                  <c:v>45036</c:v>
                </c:pt>
                <c:pt idx="249">
                  <c:v>45035</c:v>
                </c:pt>
                <c:pt idx="250">
                  <c:v>45034</c:v>
                </c:pt>
                <c:pt idx="251">
                  <c:v>45033</c:v>
                </c:pt>
                <c:pt idx="252">
                  <c:v>45030</c:v>
                </c:pt>
                <c:pt idx="253">
                  <c:v>45029</c:v>
                </c:pt>
                <c:pt idx="254">
                  <c:v>45028</c:v>
                </c:pt>
                <c:pt idx="255">
                  <c:v>45027</c:v>
                </c:pt>
                <c:pt idx="256">
                  <c:v>44967</c:v>
                </c:pt>
                <c:pt idx="257">
                  <c:v>44966</c:v>
                </c:pt>
                <c:pt idx="258">
                  <c:v>44965</c:v>
                </c:pt>
                <c:pt idx="259">
                  <c:v>44964</c:v>
                </c:pt>
                <c:pt idx="260">
                  <c:v>44963</c:v>
                </c:pt>
                <c:pt idx="261">
                  <c:v>44960</c:v>
                </c:pt>
                <c:pt idx="262">
                  <c:v>44959</c:v>
                </c:pt>
                <c:pt idx="263">
                  <c:v>44958</c:v>
                </c:pt>
              </c:numCache>
            </c:numRef>
          </c:cat>
          <c:val>
            <c:numRef>
              <c:f>Лист1!$AQ$8:$AQ$271</c:f>
              <c:numCache>
                <c:formatCode>#,##0.00</c:formatCode>
                <c:ptCount val="264"/>
                <c:pt idx="0">
                  <c:v>113.9</c:v>
                </c:pt>
                <c:pt idx="1">
                  <c:v>114.27</c:v>
                </c:pt>
                <c:pt idx="2">
                  <c:v>114.28</c:v>
                </c:pt>
                <c:pt idx="3">
                  <c:v>114.28</c:v>
                </c:pt>
                <c:pt idx="4">
                  <c:v>114.37</c:v>
                </c:pt>
                <c:pt idx="5">
                  <c:v>114.56</c:v>
                </c:pt>
                <c:pt idx="6">
                  <c:v>114.99</c:v>
                </c:pt>
                <c:pt idx="7">
                  <c:v>114.91</c:v>
                </c:pt>
                <c:pt idx="8">
                  <c:v>115.23</c:v>
                </c:pt>
                <c:pt idx="9">
                  <c:v>115.38</c:v>
                </c:pt>
                <c:pt idx="10">
                  <c:v>115.65</c:v>
                </c:pt>
                <c:pt idx="11">
                  <c:v>115.4</c:v>
                </c:pt>
                <c:pt idx="12">
                  <c:v>115.28</c:v>
                </c:pt>
                <c:pt idx="13">
                  <c:v>115.17</c:v>
                </c:pt>
                <c:pt idx="14">
                  <c:v>115.3</c:v>
                </c:pt>
                <c:pt idx="15">
                  <c:v>115.07</c:v>
                </c:pt>
                <c:pt idx="16">
                  <c:v>115.21</c:v>
                </c:pt>
                <c:pt idx="17">
                  <c:v>115.47</c:v>
                </c:pt>
                <c:pt idx="18">
                  <c:v>115.48</c:v>
                </c:pt>
                <c:pt idx="19">
                  <c:v>116.03</c:v>
                </c:pt>
                <c:pt idx="20">
                  <c:v>116.69</c:v>
                </c:pt>
                <c:pt idx="21">
                  <c:v>117.03</c:v>
                </c:pt>
                <c:pt idx="22">
                  <c:v>117.31</c:v>
                </c:pt>
                <c:pt idx="23">
                  <c:v>117.37</c:v>
                </c:pt>
                <c:pt idx="24">
                  <c:v>117.44</c:v>
                </c:pt>
                <c:pt idx="25">
                  <c:v>117.68</c:v>
                </c:pt>
                <c:pt idx="26">
                  <c:v>118.15</c:v>
                </c:pt>
                <c:pt idx="27">
                  <c:v>118.57</c:v>
                </c:pt>
                <c:pt idx="28">
                  <c:v>119.04</c:v>
                </c:pt>
                <c:pt idx="29">
                  <c:v>118.95</c:v>
                </c:pt>
                <c:pt idx="30">
                  <c:v>119.1</c:v>
                </c:pt>
                <c:pt idx="31">
                  <c:v>119.1</c:v>
                </c:pt>
                <c:pt idx="32">
                  <c:v>119.3</c:v>
                </c:pt>
                <c:pt idx="33">
                  <c:v>119.27</c:v>
                </c:pt>
                <c:pt idx="34">
                  <c:v>119.25</c:v>
                </c:pt>
                <c:pt idx="35">
                  <c:v>119.41</c:v>
                </c:pt>
                <c:pt idx="36">
                  <c:v>119.53</c:v>
                </c:pt>
                <c:pt idx="37">
                  <c:v>119.83</c:v>
                </c:pt>
                <c:pt idx="38">
                  <c:v>120.07</c:v>
                </c:pt>
                <c:pt idx="39">
                  <c:v>120.41</c:v>
                </c:pt>
                <c:pt idx="40">
                  <c:v>120.43</c:v>
                </c:pt>
                <c:pt idx="41">
                  <c:v>120.39</c:v>
                </c:pt>
                <c:pt idx="42">
                  <c:v>120.35</c:v>
                </c:pt>
                <c:pt idx="43">
                  <c:v>120.51</c:v>
                </c:pt>
                <c:pt idx="44">
                  <c:v>120.65</c:v>
                </c:pt>
                <c:pt idx="45">
                  <c:v>120.65</c:v>
                </c:pt>
                <c:pt idx="46">
                  <c:v>120.68</c:v>
                </c:pt>
                <c:pt idx="47">
                  <c:v>120.82</c:v>
                </c:pt>
                <c:pt idx="48">
                  <c:v>121.04</c:v>
                </c:pt>
                <c:pt idx="49">
                  <c:v>121.19</c:v>
                </c:pt>
                <c:pt idx="50">
                  <c:v>121.13</c:v>
                </c:pt>
                <c:pt idx="51">
                  <c:v>121.35</c:v>
                </c:pt>
                <c:pt idx="52">
                  <c:v>121.42</c:v>
                </c:pt>
                <c:pt idx="53">
                  <c:v>121.33</c:v>
                </c:pt>
                <c:pt idx="54">
                  <c:v>121.21</c:v>
                </c:pt>
                <c:pt idx="55">
                  <c:v>121.3</c:v>
                </c:pt>
                <c:pt idx="56">
                  <c:v>121.25</c:v>
                </c:pt>
                <c:pt idx="57">
                  <c:v>121.27</c:v>
                </c:pt>
                <c:pt idx="58">
                  <c:v>121</c:v>
                </c:pt>
                <c:pt idx="59">
                  <c:v>120.64</c:v>
                </c:pt>
                <c:pt idx="60">
                  <c:v>120.26</c:v>
                </c:pt>
                <c:pt idx="61">
                  <c:v>120.16</c:v>
                </c:pt>
                <c:pt idx="62">
                  <c:v>119.93</c:v>
                </c:pt>
                <c:pt idx="63">
                  <c:v>120.35</c:v>
                </c:pt>
                <c:pt idx="64">
                  <c:v>120.75</c:v>
                </c:pt>
                <c:pt idx="65">
                  <c:v>121.02</c:v>
                </c:pt>
                <c:pt idx="66">
                  <c:v>121.49</c:v>
                </c:pt>
                <c:pt idx="67">
                  <c:v>121.43</c:v>
                </c:pt>
                <c:pt idx="68">
                  <c:v>121.47</c:v>
                </c:pt>
                <c:pt idx="69">
                  <c:v>121.48</c:v>
                </c:pt>
                <c:pt idx="70">
                  <c:v>121.05</c:v>
                </c:pt>
                <c:pt idx="71">
                  <c:v>121.17</c:v>
                </c:pt>
                <c:pt idx="72">
                  <c:v>121.24</c:v>
                </c:pt>
                <c:pt idx="73">
                  <c:v>121.44</c:v>
                </c:pt>
                <c:pt idx="74">
                  <c:v>121.74</c:v>
                </c:pt>
                <c:pt idx="75">
                  <c:v>121.76</c:v>
                </c:pt>
                <c:pt idx="76">
                  <c:v>121.66</c:v>
                </c:pt>
                <c:pt idx="77">
                  <c:v>121.22</c:v>
                </c:pt>
                <c:pt idx="78">
                  <c:v>120.61</c:v>
                </c:pt>
                <c:pt idx="79">
                  <c:v>119.94</c:v>
                </c:pt>
                <c:pt idx="80">
                  <c:v>119.04</c:v>
                </c:pt>
                <c:pt idx="81">
                  <c:v>119.03</c:v>
                </c:pt>
                <c:pt idx="82">
                  <c:v>119.13</c:v>
                </c:pt>
                <c:pt idx="83">
                  <c:v>119.41</c:v>
                </c:pt>
                <c:pt idx="84">
                  <c:v>119.93</c:v>
                </c:pt>
                <c:pt idx="85">
                  <c:v>120.23</c:v>
                </c:pt>
                <c:pt idx="86">
                  <c:v>120.11</c:v>
                </c:pt>
                <c:pt idx="87">
                  <c:v>120.24</c:v>
                </c:pt>
                <c:pt idx="88">
                  <c:v>120.45</c:v>
                </c:pt>
                <c:pt idx="89">
                  <c:v>120.8</c:v>
                </c:pt>
                <c:pt idx="90">
                  <c:v>121.93</c:v>
                </c:pt>
                <c:pt idx="91">
                  <c:v>122.17</c:v>
                </c:pt>
                <c:pt idx="92">
                  <c:v>122.39</c:v>
                </c:pt>
                <c:pt idx="93">
                  <c:v>122.31</c:v>
                </c:pt>
                <c:pt idx="94">
                  <c:v>122.3</c:v>
                </c:pt>
                <c:pt idx="95">
                  <c:v>122.44</c:v>
                </c:pt>
                <c:pt idx="96">
                  <c:v>122.46</c:v>
                </c:pt>
                <c:pt idx="97">
                  <c:v>122.25</c:v>
                </c:pt>
                <c:pt idx="98">
                  <c:v>121.95</c:v>
                </c:pt>
                <c:pt idx="99">
                  <c:v>121.73</c:v>
                </c:pt>
                <c:pt idx="100">
                  <c:v>121.54</c:v>
                </c:pt>
                <c:pt idx="101">
                  <c:v>121.41</c:v>
                </c:pt>
                <c:pt idx="102">
                  <c:v>121.14</c:v>
                </c:pt>
                <c:pt idx="103">
                  <c:v>120.64</c:v>
                </c:pt>
                <c:pt idx="104">
                  <c:v>121.5</c:v>
                </c:pt>
                <c:pt idx="105">
                  <c:v>122.13</c:v>
                </c:pt>
                <c:pt idx="106">
                  <c:v>121.41</c:v>
                </c:pt>
                <c:pt idx="107">
                  <c:v>120.38</c:v>
                </c:pt>
                <c:pt idx="108">
                  <c:v>120.39</c:v>
                </c:pt>
                <c:pt idx="109">
                  <c:v>121.09</c:v>
                </c:pt>
                <c:pt idx="110">
                  <c:v>120</c:v>
                </c:pt>
                <c:pt idx="111">
                  <c:v>119.07</c:v>
                </c:pt>
                <c:pt idx="112">
                  <c:v>117.81</c:v>
                </c:pt>
                <c:pt idx="113">
                  <c:v>117.54</c:v>
                </c:pt>
                <c:pt idx="114">
                  <c:v>117.32</c:v>
                </c:pt>
                <c:pt idx="115">
                  <c:v>117.72</c:v>
                </c:pt>
                <c:pt idx="116">
                  <c:v>118.49</c:v>
                </c:pt>
                <c:pt idx="117">
                  <c:v>118.51</c:v>
                </c:pt>
                <c:pt idx="118">
                  <c:v>118.48</c:v>
                </c:pt>
                <c:pt idx="119">
                  <c:v>118.5</c:v>
                </c:pt>
                <c:pt idx="120">
                  <c:v>118.46</c:v>
                </c:pt>
                <c:pt idx="121">
                  <c:v>118.42</c:v>
                </c:pt>
                <c:pt idx="122">
                  <c:v>118.62</c:v>
                </c:pt>
                <c:pt idx="123">
                  <c:v>118.97</c:v>
                </c:pt>
                <c:pt idx="124">
                  <c:v>118.92</c:v>
                </c:pt>
                <c:pt idx="125">
                  <c:v>118.71</c:v>
                </c:pt>
                <c:pt idx="126">
                  <c:v>118.6</c:v>
                </c:pt>
                <c:pt idx="127">
                  <c:v>117.91</c:v>
                </c:pt>
                <c:pt idx="128">
                  <c:v>117.95</c:v>
                </c:pt>
                <c:pt idx="129">
                  <c:v>118.11</c:v>
                </c:pt>
                <c:pt idx="130">
                  <c:v>118.31</c:v>
                </c:pt>
                <c:pt idx="131">
                  <c:v>118.42</c:v>
                </c:pt>
                <c:pt idx="132">
                  <c:v>118.6</c:v>
                </c:pt>
                <c:pt idx="133">
                  <c:v>118.91</c:v>
                </c:pt>
                <c:pt idx="134">
                  <c:v>118.86</c:v>
                </c:pt>
                <c:pt idx="135">
                  <c:v>119.34</c:v>
                </c:pt>
                <c:pt idx="136">
                  <c:v>119.7</c:v>
                </c:pt>
                <c:pt idx="137">
                  <c:v>120.28</c:v>
                </c:pt>
                <c:pt idx="138">
                  <c:v>120.41</c:v>
                </c:pt>
                <c:pt idx="139">
                  <c:v>120.58</c:v>
                </c:pt>
                <c:pt idx="140">
                  <c:v>120.7</c:v>
                </c:pt>
                <c:pt idx="141">
                  <c:v>120.84</c:v>
                </c:pt>
                <c:pt idx="142">
                  <c:v>120.77</c:v>
                </c:pt>
                <c:pt idx="143">
                  <c:v>121.14</c:v>
                </c:pt>
                <c:pt idx="144">
                  <c:v>121.25</c:v>
                </c:pt>
                <c:pt idx="145">
                  <c:v>120.74</c:v>
                </c:pt>
                <c:pt idx="146">
                  <c:v>121.02</c:v>
                </c:pt>
                <c:pt idx="147">
                  <c:v>121.59</c:v>
                </c:pt>
                <c:pt idx="148">
                  <c:v>120.93</c:v>
                </c:pt>
                <c:pt idx="149">
                  <c:v>120.37</c:v>
                </c:pt>
                <c:pt idx="150">
                  <c:v>120.48</c:v>
                </c:pt>
                <c:pt idx="151">
                  <c:v>121.06</c:v>
                </c:pt>
                <c:pt idx="152">
                  <c:v>122.34</c:v>
                </c:pt>
                <c:pt idx="153">
                  <c:v>123.21</c:v>
                </c:pt>
                <c:pt idx="154">
                  <c:v>123.53</c:v>
                </c:pt>
                <c:pt idx="155">
                  <c:v>123.78</c:v>
                </c:pt>
                <c:pt idx="156">
                  <c:v>123.89</c:v>
                </c:pt>
                <c:pt idx="157">
                  <c:v>123.94</c:v>
                </c:pt>
                <c:pt idx="158">
                  <c:v>123.97</c:v>
                </c:pt>
                <c:pt idx="159">
                  <c:v>124.09</c:v>
                </c:pt>
                <c:pt idx="160">
                  <c:v>124.21</c:v>
                </c:pt>
                <c:pt idx="161">
                  <c:v>124.34</c:v>
                </c:pt>
                <c:pt idx="162">
                  <c:v>124.64</c:v>
                </c:pt>
                <c:pt idx="163">
                  <c:v>124.86</c:v>
                </c:pt>
                <c:pt idx="164">
                  <c:v>125.02</c:v>
                </c:pt>
                <c:pt idx="165">
                  <c:v>125</c:v>
                </c:pt>
                <c:pt idx="166">
                  <c:v>124.53</c:v>
                </c:pt>
                <c:pt idx="167">
                  <c:v>124.17</c:v>
                </c:pt>
                <c:pt idx="168">
                  <c:v>123.8</c:v>
                </c:pt>
                <c:pt idx="169">
                  <c:v>124.58</c:v>
                </c:pt>
                <c:pt idx="170">
                  <c:v>125.23</c:v>
                </c:pt>
                <c:pt idx="171">
                  <c:v>125.47</c:v>
                </c:pt>
                <c:pt idx="172">
                  <c:v>125.74</c:v>
                </c:pt>
                <c:pt idx="173">
                  <c:v>126.14</c:v>
                </c:pt>
                <c:pt idx="174">
                  <c:v>126.32</c:v>
                </c:pt>
                <c:pt idx="175">
                  <c:v>126.41</c:v>
                </c:pt>
                <c:pt idx="176">
                  <c:v>126.54</c:v>
                </c:pt>
                <c:pt idx="177">
                  <c:v>126.7</c:v>
                </c:pt>
                <c:pt idx="178">
                  <c:v>126.79</c:v>
                </c:pt>
                <c:pt idx="179">
                  <c:v>126.86</c:v>
                </c:pt>
                <c:pt idx="180">
                  <c:v>126.99</c:v>
                </c:pt>
                <c:pt idx="181">
                  <c:v>127.1</c:v>
                </c:pt>
                <c:pt idx="182">
                  <c:v>127.11</c:v>
                </c:pt>
                <c:pt idx="183">
                  <c:v>127.02</c:v>
                </c:pt>
                <c:pt idx="184">
                  <c:v>126.93</c:v>
                </c:pt>
                <c:pt idx="185">
                  <c:v>126.87</c:v>
                </c:pt>
                <c:pt idx="186">
                  <c:v>126.97</c:v>
                </c:pt>
                <c:pt idx="187">
                  <c:v>126.91</c:v>
                </c:pt>
                <c:pt idx="188">
                  <c:v>127.05</c:v>
                </c:pt>
                <c:pt idx="189">
                  <c:v>127.28</c:v>
                </c:pt>
                <c:pt idx="190">
                  <c:v>127.58</c:v>
                </c:pt>
                <c:pt idx="191">
                  <c:v>127.7</c:v>
                </c:pt>
                <c:pt idx="192">
                  <c:v>127.71</c:v>
                </c:pt>
                <c:pt idx="193">
                  <c:v>127.78</c:v>
                </c:pt>
                <c:pt idx="194">
                  <c:v>127.9</c:v>
                </c:pt>
                <c:pt idx="195">
                  <c:v>128.1</c:v>
                </c:pt>
                <c:pt idx="196">
                  <c:v>128.16</c:v>
                </c:pt>
                <c:pt idx="197">
                  <c:v>128.33000000000001</c:v>
                </c:pt>
                <c:pt idx="198">
                  <c:v>128.27000000000001</c:v>
                </c:pt>
                <c:pt idx="199">
                  <c:v>128.35</c:v>
                </c:pt>
                <c:pt idx="200">
                  <c:v>128.41</c:v>
                </c:pt>
                <c:pt idx="201">
                  <c:v>128.61000000000001</c:v>
                </c:pt>
                <c:pt idx="202">
                  <c:v>128.69999999999999</c:v>
                </c:pt>
                <c:pt idx="203">
                  <c:v>128.72999999999999</c:v>
                </c:pt>
                <c:pt idx="204">
                  <c:v>128.69</c:v>
                </c:pt>
                <c:pt idx="205">
                  <c:v>128.91999999999999</c:v>
                </c:pt>
                <c:pt idx="206">
                  <c:v>128.87</c:v>
                </c:pt>
                <c:pt idx="207">
                  <c:v>128.93</c:v>
                </c:pt>
                <c:pt idx="208">
                  <c:v>129.03</c:v>
                </c:pt>
                <c:pt idx="209">
                  <c:v>129.22</c:v>
                </c:pt>
                <c:pt idx="210">
                  <c:v>129.29</c:v>
                </c:pt>
                <c:pt idx="211">
                  <c:v>129.22999999999999</c:v>
                </c:pt>
                <c:pt idx="212">
                  <c:v>129.25</c:v>
                </c:pt>
                <c:pt idx="213">
                  <c:v>129.41999999999999</c:v>
                </c:pt>
                <c:pt idx="214">
                  <c:v>129.51</c:v>
                </c:pt>
                <c:pt idx="215">
                  <c:v>129.53</c:v>
                </c:pt>
                <c:pt idx="216">
                  <c:v>129.56</c:v>
                </c:pt>
                <c:pt idx="217">
                  <c:v>129.59</c:v>
                </c:pt>
                <c:pt idx="218">
                  <c:v>129.61000000000001</c:v>
                </c:pt>
                <c:pt idx="219">
                  <c:v>129.63</c:v>
                </c:pt>
                <c:pt idx="220">
                  <c:v>129.63</c:v>
                </c:pt>
                <c:pt idx="221">
                  <c:v>129.72</c:v>
                </c:pt>
                <c:pt idx="222">
                  <c:v>129.72</c:v>
                </c:pt>
                <c:pt idx="223">
                  <c:v>129.75</c:v>
                </c:pt>
                <c:pt idx="224">
                  <c:v>129.81</c:v>
                </c:pt>
                <c:pt idx="225">
                  <c:v>129.80000000000001</c:v>
                </c:pt>
                <c:pt idx="226">
                  <c:v>129.78</c:v>
                </c:pt>
                <c:pt idx="227">
                  <c:v>129.76</c:v>
                </c:pt>
                <c:pt idx="228">
                  <c:v>129.81</c:v>
                </c:pt>
                <c:pt idx="229">
                  <c:v>129.78</c:v>
                </c:pt>
                <c:pt idx="230">
                  <c:v>129.69999999999999</c:v>
                </c:pt>
                <c:pt idx="231">
                  <c:v>129.6</c:v>
                </c:pt>
                <c:pt idx="232">
                  <c:v>129.63</c:v>
                </c:pt>
                <c:pt idx="233">
                  <c:v>129.71</c:v>
                </c:pt>
                <c:pt idx="234">
                  <c:v>129.69</c:v>
                </c:pt>
                <c:pt idx="235">
                  <c:v>129.79</c:v>
                </c:pt>
                <c:pt idx="236">
                  <c:v>129.77000000000001</c:v>
                </c:pt>
                <c:pt idx="237">
                  <c:v>129.83000000000001</c:v>
                </c:pt>
                <c:pt idx="238">
                  <c:v>129.79</c:v>
                </c:pt>
                <c:pt idx="239">
                  <c:v>129.69999999999999</c:v>
                </c:pt>
                <c:pt idx="240">
                  <c:v>129.74</c:v>
                </c:pt>
                <c:pt idx="241">
                  <c:v>129.71</c:v>
                </c:pt>
                <c:pt idx="242">
                  <c:v>129.59</c:v>
                </c:pt>
                <c:pt idx="243">
                  <c:v>129.30000000000001</c:v>
                </c:pt>
                <c:pt idx="244">
                  <c:v>129.16999999999999</c:v>
                </c:pt>
                <c:pt idx="245">
                  <c:v>129.15</c:v>
                </c:pt>
                <c:pt idx="246">
                  <c:v>129.16</c:v>
                </c:pt>
                <c:pt idx="247">
                  <c:v>129.03</c:v>
                </c:pt>
                <c:pt idx="248">
                  <c:v>129.01</c:v>
                </c:pt>
                <c:pt idx="249">
                  <c:v>128.9</c:v>
                </c:pt>
                <c:pt idx="250">
                  <c:v>128.87</c:v>
                </c:pt>
                <c:pt idx="251">
                  <c:v>128.86000000000001</c:v>
                </c:pt>
                <c:pt idx="252">
                  <c:v>128.82</c:v>
                </c:pt>
                <c:pt idx="253">
                  <c:v>128.77000000000001</c:v>
                </c:pt>
                <c:pt idx="254">
                  <c:v>128.80000000000001</c:v>
                </c:pt>
                <c:pt idx="255">
                  <c:v>128.83000000000001</c:v>
                </c:pt>
                <c:pt idx="256" formatCode="General">
                  <c:v>129.62</c:v>
                </c:pt>
                <c:pt idx="257" formatCode="General">
                  <c:v>129.63999999999999</c:v>
                </c:pt>
                <c:pt idx="258" formatCode="General">
                  <c:v>129.77000000000001</c:v>
                </c:pt>
                <c:pt idx="259" formatCode="General">
                  <c:v>130</c:v>
                </c:pt>
                <c:pt idx="260" formatCode="General">
                  <c:v>129.99</c:v>
                </c:pt>
                <c:pt idx="261" formatCode="General">
                  <c:v>130.04</c:v>
                </c:pt>
                <c:pt idx="262" formatCode="General">
                  <c:v>130.22999999999999</c:v>
                </c:pt>
                <c:pt idx="263" formatCode="General">
                  <c:v>130.16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CA-4A59-8F74-7973B6225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882808"/>
        <c:axId val="159905664"/>
      </c:lineChart>
      <c:dateAx>
        <c:axId val="158882808"/>
        <c:scaling>
          <c:orientation val="minMax"/>
        </c:scaling>
        <c:delete val="0"/>
        <c:axPos val="b"/>
        <c:numFmt formatCode="[$-419]mmm\ yy;@" sourceLinked="0"/>
        <c:majorTickMark val="out"/>
        <c:minorTickMark val="none"/>
        <c:tickLblPos val="nextTo"/>
        <c:txPr>
          <a:bodyPr/>
          <a:lstStyle/>
          <a:p>
            <a:pPr>
              <a:defRPr sz="700" b="0">
                <a:latin typeface="Franklin Gothic Medium" pitchFamily="34" charset="0"/>
              </a:defRPr>
            </a:pPr>
            <a:endParaRPr lang="ru-RU"/>
          </a:p>
        </c:txPr>
        <c:crossAx val="159905664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9905664"/>
        <c:scaling>
          <c:orientation val="minMax"/>
          <c:min val="113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Franklin Gothic Medium" panose="020B0603020102020204" pitchFamily="34" charset="0"/>
              </a:defRPr>
            </a:pPr>
            <a:endParaRPr lang="ru-RU"/>
          </a:p>
        </c:txPr>
        <c:crossAx val="158882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Лист1!$F$7</c:f>
              <c:strCache>
                <c:ptCount val="1"/>
                <c:pt idx="0">
                  <c:v>Цена</c:v>
                </c:pt>
              </c:strCache>
            </c:strRef>
          </c:tx>
          <c:spPr>
            <a:ln>
              <a:solidFill>
                <a:srgbClr val="A82871"/>
              </a:solidFill>
            </a:ln>
          </c:spPr>
          <c:marker>
            <c:symbol val="none"/>
          </c:marker>
          <c:cat>
            <c:numRef>
              <c:f>Лист1!$CW$8:$CW$262</c:f>
              <c:numCache>
                <c:formatCode>m/d/yyyy</c:formatCode>
                <c:ptCount val="255"/>
                <c:pt idx="0">
                  <c:v>45392</c:v>
                </c:pt>
                <c:pt idx="1">
                  <c:v>45391</c:v>
                </c:pt>
                <c:pt idx="2">
                  <c:v>45390</c:v>
                </c:pt>
                <c:pt idx="3">
                  <c:v>45387</c:v>
                </c:pt>
                <c:pt idx="4">
                  <c:v>45386</c:v>
                </c:pt>
                <c:pt idx="5">
                  <c:v>45385</c:v>
                </c:pt>
                <c:pt idx="6">
                  <c:v>45384</c:v>
                </c:pt>
                <c:pt idx="7">
                  <c:v>45383</c:v>
                </c:pt>
                <c:pt idx="8">
                  <c:v>45380</c:v>
                </c:pt>
                <c:pt idx="9">
                  <c:v>45379</c:v>
                </c:pt>
                <c:pt idx="10">
                  <c:v>45378</c:v>
                </c:pt>
                <c:pt idx="11">
                  <c:v>45377</c:v>
                </c:pt>
                <c:pt idx="12">
                  <c:v>45376</c:v>
                </c:pt>
                <c:pt idx="13">
                  <c:v>45373</c:v>
                </c:pt>
                <c:pt idx="14">
                  <c:v>45372</c:v>
                </c:pt>
                <c:pt idx="15">
                  <c:v>45371</c:v>
                </c:pt>
                <c:pt idx="16">
                  <c:v>45370</c:v>
                </c:pt>
                <c:pt idx="17">
                  <c:v>45369</c:v>
                </c:pt>
                <c:pt idx="18">
                  <c:v>45366</c:v>
                </c:pt>
                <c:pt idx="19">
                  <c:v>45365</c:v>
                </c:pt>
                <c:pt idx="20">
                  <c:v>45364</c:v>
                </c:pt>
                <c:pt idx="21">
                  <c:v>45363</c:v>
                </c:pt>
                <c:pt idx="22">
                  <c:v>45362</c:v>
                </c:pt>
                <c:pt idx="23">
                  <c:v>45358</c:v>
                </c:pt>
                <c:pt idx="24">
                  <c:v>45357</c:v>
                </c:pt>
                <c:pt idx="25">
                  <c:v>45356</c:v>
                </c:pt>
                <c:pt idx="26">
                  <c:v>45355</c:v>
                </c:pt>
                <c:pt idx="27">
                  <c:v>45352</c:v>
                </c:pt>
                <c:pt idx="28">
                  <c:v>45351</c:v>
                </c:pt>
                <c:pt idx="29">
                  <c:v>45350</c:v>
                </c:pt>
                <c:pt idx="30">
                  <c:v>45349</c:v>
                </c:pt>
                <c:pt idx="31">
                  <c:v>45348</c:v>
                </c:pt>
                <c:pt idx="32">
                  <c:v>45344</c:v>
                </c:pt>
                <c:pt idx="33">
                  <c:v>45343</c:v>
                </c:pt>
                <c:pt idx="34">
                  <c:v>45342</c:v>
                </c:pt>
                <c:pt idx="35">
                  <c:v>45341</c:v>
                </c:pt>
                <c:pt idx="36">
                  <c:v>45338</c:v>
                </c:pt>
                <c:pt idx="37">
                  <c:v>45337</c:v>
                </c:pt>
                <c:pt idx="38">
                  <c:v>45336</c:v>
                </c:pt>
                <c:pt idx="39">
                  <c:v>45335</c:v>
                </c:pt>
                <c:pt idx="40">
                  <c:v>45334</c:v>
                </c:pt>
                <c:pt idx="41">
                  <c:v>45331</c:v>
                </c:pt>
                <c:pt idx="42">
                  <c:v>45330</c:v>
                </c:pt>
                <c:pt idx="43">
                  <c:v>45329</c:v>
                </c:pt>
                <c:pt idx="44">
                  <c:v>45328</c:v>
                </c:pt>
                <c:pt idx="45">
                  <c:v>45327</c:v>
                </c:pt>
                <c:pt idx="46">
                  <c:v>45324</c:v>
                </c:pt>
                <c:pt idx="47">
                  <c:v>45323</c:v>
                </c:pt>
                <c:pt idx="48">
                  <c:v>45322</c:v>
                </c:pt>
                <c:pt idx="49">
                  <c:v>45321</c:v>
                </c:pt>
                <c:pt idx="50">
                  <c:v>45320</c:v>
                </c:pt>
                <c:pt idx="51">
                  <c:v>45317</c:v>
                </c:pt>
                <c:pt idx="52">
                  <c:v>45316</c:v>
                </c:pt>
                <c:pt idx="53">
                  <c:v>45315</c:v>
                </c:pt>
                <c:pt idx="54">
                  <c:v>45314</c:v>
                </c:pt>
                <c:pt idx="55">
                  <c:v>45313</c:v>
                </c:pt>
                <c:pt idx="56">
                  <c:v>45310</c:v>
                </c:pt>
                <c:pt idx="57">
                  <c:v>45309</c:v>
                </c:pt>
                <c:pt idx="58">
                  <c:v>45308</c:v>
                </c:pt>
                <c:pt idx="59">
                  <c:v>45307</c:v>
                </c:pt>
                <c:pt idx="60">
                  <c:v>45306</c:v>
                </c:pt>
                <c:pt idx="61">
                  <c:v>45303</c:v>
                </c:pt>
                <c:pt idx="62">
                  <c:v>45302</c:v>
                </c:pt>
                <c:pt idx="63">
                  <c:v>45301</c:v>
                </c:pt>
                <c:pt idx="64">
                  <c:v>45300</c:v>
                </c:pt>
                <c:pt idx="65">
                  <c:v>45299</c:v>
                </c:pt>
                <c:pt idx="66">
                  <c:v>45296</c:v>
                </c:pt>
                <c:pt idx="67">
                  <c:v>45295</c:v>
                </c:pt>
                <c:pt idx="68">
                  <c:v>45294</c:v>
                </c:pt>
                <c:pt idx="69">
                  <c:v>45289</c:v>
                </c:pt>
                <c:pt idx="70">
                  <c:v>45288</c:v>
                </c:pt>
                <c:pt idx="71">
                  <c:v>45287</c:v>
                </c:pt>
                <c:pt idx="72">
                  <c:v>45286</c:v>
                </c:pt>
                <c:pt idx="73">
                  <c:v>45285</c:v>
                </c:pt>
                <c:pt idx="74">
                  <c:v>45282</c:v>
                </c:pt>
                <c:pt idx="75">
                  <c:v>45281</c:v>
                </c:pt>
                <c:pt idx="76">
                  <c:v>45280</c:v>
                </c:pt>
                <c:pt idx="77">
                  <c:v>45279</c:v>
                </c:pt>
                <c:pt idx="78">
                  <c:v>45278</c:v>
                </c:pt>
                <c:pt idx="79">
                  <c:v>45275</c:v>
                </c:pt>
                <c:pt idx="80">
                  <c:v>45274</c:v>
                </c:pt>
                <c:pt idx="81">
                  <c:v>45273</c:v>
                </c:pt>
                <c:pt idx="82">
                  <c:v>45272</c:v>
                </c:pt>
                <c:pt idx="83">
                  <c:v>45271</c:v>
                </c:pt>
                <c:pt idx="84">
                  <c:v>45268</c:v>
                </c:pt>
                <c:pt idx="85">
                  <c:v>45267</c:v>
                </c:pt>
                <c:pt idx="86">
                  <c:v>45266</c:v>
                </c:pt>
                <c:pt idx="87">
                  <c:v>45265</c:v>
                </c:pt>
                <c:pt idx="88">
                  <c:v>45264</c:v>
                </c:pt>
                <c:pt idx="89">
                  <c:v>45261</c:v>
                </c:pt>
                <c:pt idx="90">
                  <c:v>45260</c:v>
                </c:pt>
                <c:pt idx="91">
                  <c:v>45259</c:v>
                </c:pt>
                <c:pt idx="92">
                  <c:v>45258</c:v>
                </c:pt>
                <c:pt idx="93">
                  <c:v>45257</c:v>
                </c:pt>
                <c:pt idx="94">
                  <c:v>45254</c:v>
                </c:pt>
                <c:pt idx="95">
                  <c:v>45253</c:v>
                </c:pt>
                <c:pt idx="96">
                  <c:v>45252</c:v>
                </c:pt>
                <c:pt idx="97">
                  <c:v>45251</c:v>
                </c:pt>
                <c:pt idx="98">
                  <c:v>45250</c:v>
                </c:pt>
                <c:pt idx="99">
                  <c:v>45247</c:v>
                </c:pt>
                <c:pt idx="100">
                  <c:v>45246</c:v>
                </c:pt>
                <c:pt idx="101">
                  <c:v>45245</c:v>
                </c:pt>
                <c:pt idx="102">
                  <c:v>45244</c:v>
                </c:pt>
                <c:pt idx="103">
                  <c:v>45243</c:v>
                </c:pt>
                <c:pt idx="104">
                  <c:v>45240</c:v>
                </c:pt>
                <c:pt idx="105">
                  <c:v>45239</c:v>
                </c:pt>
                <c:pt idx="106">
                  <c:v>45238</c:v>
                </c:pt>
                <c:pt idx="107">
                  <c:v>45237</c:v>
                </c:pt>
                <c:pt idx="108">
                  <c:v>45236</c:v>
                </c:pt>
                <c:pt idx="109">
                  <c:v>45233</c:v>
                </c:pt>
                <c:pt idx="110">
                  <c:v>45232</c:v>
                </c:pt>
                <c:pt idx="111">
                  <c:v>45231</c:v>
                </c:pt>
                <c:pt idx="112">
                  <c:v>45230</c:v>
                </c:pt>
                <c:pt idx="113">
                  <c:v>45229</c:v>
                </c:pt>
                <c:pt idx="114">
                  <c:v>45226</c:v>
                </c:pt>
                <c:pt idx="115">
                  <c:v>45225</c:v>
                </c:pt>
                <c:pt idx="116">
                  <c:v>45224</c:v>
                </c:pt>
                <c:pt idx="117">
                  <c:v>45223</c:v>
                </c:pt>
                <c:pt idx="118">
                  <c:v>45222</c:v>
                </c:pt>
                <c:pt idx="119">
                  <c:v>45219</c:v>
                </c:pt>
                <c:pt idx="120">
                  <c:v>45218</c:v>
                </c:pt>
                <c:pt idx="121">
                  <c:v>45217</c:v>
                </c:pt>
                <c:pt idx="122">
                  <c:v>45216</c:v>
                </c:pt>
                <c:pt idx="123">
                  <c:v>45215</c:v>
                </c:pt>
                <c:pt idx="124">
                  <c:v>45212</c:v>
                </c:pt>
                <c:pt idx="125">
                  <c:v>45211</c:v>
                </c:pt>
                <c:pt idx="126">
                  <c:v>45210</c:v>
                </c:pt>
                <c:pt idx="127">
                  <c:v>45209</c:v>
                </c:pt>
                <c:pt idx="128">
                  <c:v>45208</c:v>
                </c:pt>
                <c:pt idx="129">
                  <c:v>45205</c:v>
                </c:pt>
                <c:pt idx="130">
                  <c:v>45204</c:v>
                </c:pt>
                <c:pt idx="131">
                  <c:v>45203</c:v>
                </c:pt>
                <c:pt idx="132">
                  <c:v>45202</c:v>
                </c:pt>
                <c:pt idx="133">
                  <c:v>45201</c:v>
                </c:pt>
                <c:pt idx="134">
                  <c:v>45198</c:v>
                </c:pt>
                <c:pt idx="135">
                  <c:v>45197</c:v>
                </c:pt>
                <c:pt idx="136">
                  <c:v>45196</c:v>
                </c:pt>
                <c:pt idx="137">
                  <c:v>45195</c:v>
                </c:pt>
                <c:pt idx="138">
                  <c:v>45194</c:v>
                </c:pt>
                <c:pt idx="139">
                  <c:v>45191</c:v>
                </c:pt>
                <c:pt idx="140">
                  <c:v>45190</c:v>
                </c:pt>
                <c:pt idx="141">
                  <c:v>45189</c:v>
                </c:pt>
                <c:pt idx="142">
                  <c:v>45188</c:v>
                </c:pt>
                <c:pt idx="143">
                  <c:v>45187</c:v>
                </c:pt>
                <c:pt idx="144">
                  <c:v>45184</c:v>
                </c:pt>
                <c:pt idx="145">
                  <c:v>45183</c:v>
                </c:pt>
                <c:pt idx="146">
                  <c:v>45182</c:v>
                </c:pt>
                <c:pt idx="147">
                  <c:v>45181</c:v>
                </c:pt>
                <c:pt idx="148">
                  <c:v>45180</c:v>
                </c:pt>
                <c:pt idx="149">
                  <c:v>45177</c:v>
                </c:pt>
                <c:pt idx="150">
                  <c:v>45176</c:v>
                </c:pt>
                <c:pt idx="151">
                  <c:v>45175</c:v>
                </c:pt>
                <c:pt idx="152">
                  <c:v>45174</c:v>
                </c:pt>
                <c:pt idx="153">
                  <c:v>45173</c:v>
                </c:pt>
                <c:pt idx="154">
                  <c:v>45170</c:v>
                </c:pt>
                <c:pt idx="155">
                  <c:v>45169</c:v>
                </c:pt>
                <c:pt idx="156">
                  <c:v>45168</c:v>
                </c:pt>
                <c:pt idx="157">
                  <c:v>45167</c:v>
                </c:pt>
                <c:pt idx="158">
                  <c:v>45166</c:v>
                </c:pt>
                <c:pt idx="159">
                  <c:v>45163</c:v>
                </c:pt>
                <c:pt idx="160">
                  <c:v>45162</c:v>
                </c:pt>
                <c:pt idx="161">
                  <c:v>45161</c:v>
                </c:pt>
                <c:pt idx="162">
                  <c:v>45160</c:v>
                </c:pt>
                <c:pt idx="163">
                  <c:v>45159</c:v>
                </c:pt>
                <c:pt idx="164">
                  <c:v>45156</c:v>
                </c:pt>
                <c:pt idx="165">
                  <c:v>45155</c:v>
                </c:pt>
                <c:pt idx="166">
                  <c:v>45154</c:v>
                </c:pt>
                <c:pt idx="167">
                  <c:v>45153</c:v>
                </c:pt>
                <c:pt idx="168">
                  <c:v>45152</c:v>
                </c:pt>
                <c:pt idx="169">
                  <c:v>45149</c:v>
                </c:pt>
                <c:pt idx="170">
                  <c:v>45148</c:v>
                </c:pt>
                <c:pt idx="171">
                  <c:v>45147</c:v>
                </c:pt>
                <c:pt idx="172">
                  <c:v>45146</c:v>
                </c:pt>
                <c:pt idx="173">
                  <c:v>45145</c:v>
                </c:pt>
                <c:pt idx="174">
                  <c:v>45142</c:v>
                </c:pt>
                <c:pt idx="175">
                  <c:v>45141</c:v>
                </c:pt>
                <c:pt idx="176">
                  <c:v>45140</c:v>
                </c:pt>
                <c:pt idx="177">
                  <c:v>45139</c:v>
                </c:pt>
                <c:pt idx="178">
                  <c:v>45138</c:v>
                </c:pt>
                <c:pt idx="179">
                  <c:v>45135</c:v>
                </c:pt>
                <c:pt idx="180">
                  <c:v>45134</c:v>
                </c:pt>
                <c:pt idx="181">
                  <c:v>45133</c:v>
                </c:pt>
                <c:pt idx="182">
                  <c:v>45132</c:v>
                </c:pt>
                <c:pt idx="183">
                  <c:v>45131</c:v>
                </c:pt>
                <c:pt idx="184">
                  <c:v>45128</c:v>
                </c:pt>
                <c:pt idx="185">
                  <c:v>45127</c:v>
                </c:pt>
                <c:pt idx="186">
                  <c:v>45126</c:v>
                </c:pt>
                <c:pt idx="187">
                  <c:v>45125</c:v>
                </c:pt>
                <c:pt idx="188">
                  <c:v>45124</c:v>
                </c:pt>
                <c:pt idx="189">
                  <c:v>45121</c:v>
                </c:pt>
                <c:pt idx="190">
                  <c:v>45120</c:v>
                </c:pt>
                <c:pt idx="191">
                  <c:v>45119</c:v>
                </c:pt>
                <c:pt idx="192">
                  <c:v>45118</c:v>
                </c:pt>
                <c:pt idx="193">
                  <c:v>45117</c:v>
                </c:pt>
                <c:pt idx="194">
                  <c:v>45114</c:v>
                </c:pt>
                <c:pt idx="195">
                  <c:v>45113</c:v>
                </c:pt>
                <c:pt idx="196">
                  <c:v>45112</c:v>
                </c:pt>
                <c:pt idx="197">
                  <c:v>45111</c:v>
                </c:pt>
                <c:pt idx="198">
                  <c:v>45110</c:v>
                </c:pt>
                <c:pt idx="199">
                  <c:v>45107</c:v>
                </c:pt>
                <c:pt idx="200">
                  <c:v>45106</c:v>
                </c:pt>
                <c:pt idx="201">
                  <c:v>45105</c:v>
                </c:pt>
                <c:pt idx="202">
                  <c:v>45104</c:v>
                </c:pt>
                <c:pt idx="203">
                  <c:v>45103</c:v>
                </c:pt>
                <c:pt idx="204">
                  <c:v>45100</c:v>
                </c:pt>
                <c:pt idx="205">
                  <c:v>45099</c:v>
                </c:pt>
                <c:pt idx="206">
                  <c:v>45098</c:v>
                </c:pt>
                <c:pt idx="207">
                  <c:v>45097</c:v>
                </c:pt>
                <c:pt idx="208">
                  <c:v>45096</c:v>
                </c:pt>
                <c:pt idx="209">
                  <c:v>45093</c:v>
                </c:pt>
                <c:pt idx="210">
                  <c:v>45092</c:v>
                </c:pt>
                <c:pt idx="211">
                  <c:v>45091</c:v>
                </c:pt>
                <c:pt idx="212">
                  <c:v>45090</c:v>
                </c:pt>
                <c:pt idx="213">
                  <c:v>45086</c:v>
                </c:pt>
                <c:pt idx="214">
                  <c:v>45085</c:v>
                </c:pt>
                <c:pt idx="215">
                  <c:v>45084</c:v>
                </c:pt>
                <c:pt idx="216">
                  <c:v>45083</c:v>
                </c:pt>
                <c:pt idx="217">
                  <c:v>45082</c:v>
                </c:pt>
                <c:pt idx="218">
                  <c:v>45079</c:v>
                </c:pt>
                <c:pt idx="219">
                  <c:v>45078</c:v>
                </c:pt>
                <c:pt idx="220">
                  <c:v>45077</c:v>
                </c:pt>
                <c:pt idx="221">
                  <c:v>45076</c:v>
                </c:pt>
                <c:pt idx="222">
                  <c:v>45075</c:v>
                </c:pt>
                <c:pt idx="223">
                  <c:v>45072</c:v>
                </c:pt>
                <c:pt idx="224">
                  <c:v>45071</c:v>
                </c:pt>
                <c:pt idx="225">
                  <c:v>45070</c:v>
                </c:pt>
                <c:pt idx="226">
                  <c:v>45069</c:v>
                </c:pt>
                <c:pt idx="227">
                  <c:v>45068</c:v>
                </c:pt>
                <c:pt idx="228">
                  <c:v>45065</c:v>
                </c:pt>
                <c:pt idx="229">
                  <c:v>45064</c:v>
                </c:pt>
                <c:pt idx="230">
                  <c:v>45063</c:v>
                </c:pt>
                <c:pt idx="231">
                  <c:v>45062</c:v>
                </c:pt>
                <c:pt idx="232">
                  <c:v>45061</c:v>
                </c:pt>
                <c:pt idx="233">
                  <c:v>45058</c:v>
                </c:pt>
                <c:pt idx="234">
                  <c:v>45057</c:v>
                </c:pt>
                <c:pt idx="235">
                  <c:v>45056</c:v>
                </c:pt>
                <c:pt idx="236">
                  <c:v>45054</c:v>
                </c:pt>
                <c:pt idx="237">
                  <c:v>45051</c:v>
                </c:pt>
                <c:pt idx="238">
                  <c:v>45050</c:v>
                </c:pt>
                <c:pt idx="239">
                  <c:v>45049</c:v>
                </c:pt>
                <c:pt idx="240">
                  <c:v>45048</c:v>
                </c:pt>
                <c:pt idx="241">
                  <c:v>45044</c:v>
                </c:pt>
                <c:pt idx="242">
                  <c:v>45043</c:v>
                </c:pt>
                <c:pt idx="243">
                  <c:v>45042</c:v>
                </c:pt>
                <c:pt idx="244">
                  <c:v>45041</c:v>
                </c:pt>
                <c:pt idx="245">
                  <c:v>45040</c:v>
                </c:pt>
                <c:pt idx="246">
                  <c:v>45037</c:v>
                </c:pt>
                <c:pt idx="247">
                  <c:v>45036</c:v>
                </c:pt>
                <c:pt idx="248">
                  <c:v>45035</c:v>
                </c:pt>
                <c:pt idx="249">
                  <c:v>45034</c:v>
                </c:pt>
                <c:pt idx="250">
                  <c:v>45033</c:v>
                </c:pt>
                <c:pt idx="251">
                  <c:v>45030</c:v>
                </c:pt>
                <c:pt idx="252">
                  <c:v>45029</c:v>
                </c:pt>
                <c:pt idx="253">
                  <c:v>45028</c:v>
                </c:pt>
                <c:pt idx="254">
                  <c:v>45027</c:v>
                </c:pt>
              </c:numCache>
            </c:numRef>
          </c:cat>
          <c:val>
            <c:numRef>
              <c:f>Лист1!$CX$8:$CX$262</c:f>
              <c:numCache>
                <c:formatCode>#,##0.00</c:formatCode>
                <c:ptCount val="255"/>
                <c:pt idx="0">
                  <c:v>120.01</c:v>
                </c:pt>
                <c:pt idx="1">
                  <c:v>119.54</c:v>
                </c:pt>
                <c:pt idx="2">
                  <c:v>118.9</c:v>
                </c:pt>
                <c:pt idx="3">
                  <c:v>118.68</c:v>
                </c:pt>
                <c:pt idx="4">
                  <c:v>118.52</c:v>
                </c:pt>
                <c:pt idx="5">
                  <c:v>118.32</c:v>
                </c:pt>
                <c:pt idx="6">
                  <c:v>118.27</c:v>
                </c:pt>
                <c:pt idx="7">
                  <c:v>117.61</c:v>
                </c:pt>
                <c:pt idx="8">
                  <c:v>117.5</c:v>
                </c:pt>
                <c:pt idx="9">
                  <c:v>117.21</c:v>
                </c:pt>
                <c:pt idx="10">
                  <c:v>117.08</c:v>
                </c:pt>
                <c:pt idx="11">
                  <c:v>117.2</c:v>
                </c:pt>
                <c:pt idx="12">
                  <c:v>117.36</c:v>
                </c:pt>
                <c:pt idx="13">
                  <c:v>117.51</c:v>
                </c:pt>
                <c:pt idx="14">
                  <c:v>116.27</c:v>
                </c:pt>
                <c:pt idx="15">
                  <c:v>116.93</c:v>
                </c:pt>
                <c:pt idx="16">
                  <c:v>117.13</c:v>
                </c:pt>
                <c:pt idx="17">
                  <c:v>116.66</c:v>
                </c:pt>
                <c:pt idx="18">
                  <c:v>117.44</c:v>
                </c:pt>
                <c:pt idx="19">
                  <c:v>116.62</c:v>
                </c:pt>
                <c:pt idx="20">
                  <c:v>116.85</c:v>
                </c:pt>
                <c:pt idx="21">
                  <c:v>117.1</c:v>
                </c:pt>
                <c:pt idx="22">
                  <c:v>116.27</c:v>
                </c:pt>
                <c:pt idx="23">
                  <c:v>116.69</c:v>
                </c:pt>
                <c:pt idx="24">
                  <c:v>115.84</c:v>
                </c:pt>
                <c:pt idx="25">
                  <c:v>115.78</c:v>
                </c:pt>
                <c:pt idx="26">
                  <c:v>116.31</c:v>
                </c:pt>
                <c:pt idx="27">
                  <c:v>116.62</c:v>
                </c:pt>
                <c:pt idx="28">
                  <c:v>115.24</c:v>
                </c:pt>
                <c:pt idx="29">
                  <c:v>115.11</c:v>
                </c:pt>
                <c:pt idx="30">
                  <c:v>114.71</c:v>
                </c:pt>
                <c:pt idx="31">
                  <c:v>114.26</c:v>
                </c:pt>
                <c:pt idx="32">
                  <c:v>114.57</c:v>
                </c:pt>
                <c:pt idx="33">
                  <c:v>114.69</c:v>
                </c:pt>
                <c:pt idx="34">
                  <c:v>114.71</c:v>
                </c:pt>
                <c:pt idx="35">
                  <c:v>115.37</c:v>
                </c:pt>
                <c:pt idx="36">
                  <c:v>115.88</c:v>
                </c:pt>
                <c:pt idx="37">
                  <c:v>115.85</c:v>
                </c:pt>
                <c:pt idx="38">
                  <c:v>115.4</c:v>
                </c:pt>
                <c:pt idx="39">
                  <c:v>115.56</c:v>
                </c:pt>
                <c:pt idx="40">
                  <c:v>116.15</c:v>
                </c:pt>
                <c:pt idx="41">
                  <c:v>115.51</c:v>
                </c:pt>
                <c:pt idx="42">
                  <c:v>115.9</c:v>
                </c:pt>
                <c:pt idx="43">
                  <c:v>116.48</c:v>
                </c:pt>
                <c:pt idx="44">
                  <c:v>115.95</c:v>
                </c:pt>
                <c:pt idx="45">
                  <c:v>116.33</c:v>
                </c:pt>
                <c:pt idx="46">
                  <c:v>116.85</c:v>
                </c:pt>
                <c:pt idx="47">
                  <c:v>116.92</c:v>
                </c:pt>
                <c:pt idx="48">
                  <c:v>116.47</c:v>
                </c:pt>
                <c:pt idx="49">
                  <c:v>116.26</c:v>
                </c:pt>
                <c:pt idx="50">
                  <c:v>116</c:v>
                </c:pt>
                <c:pt idx="51">
                  <c:v>117.26</c:v>
                </c:pt>
                <c:pt idx="52">
                  <c:v>116.85</c:v>
                </c:pt>
                <c:pt idx="53">
                  <c:v>116</c:v>
                </c:pt>
                <c:pt idx="54">
                  <c:v>115.95</c:v>
                </c:pt>
                <c:pt idx="55">
                  <c:v>115.28</c:v>
                </c:pt>
                <c:pt idx="56">
                  <c:v>115.68</c:v>
                </c:pt>
                <c:pt idx="57">
                  <c:v>116.35</c:v>
                </c:pt>
                <c:pt idx="58">
                  <c:v>116.74</c:v>
                </c:pt>
                <c:pt idx="59">
                  <c:v>115.81</c:v>
                </c:pt>
                <c:pt idx="60">
                  <c:v>115.18</c:v>
                </c:pt>
                <c:pt idx="61">
                  <c:v>115.51</c:v>
                </c:pt>
                <c:pt idx="62">
                  <c:v>115.39</c:v>
                </c:pt>
                <c:pt idx="63">
                  <c:v>115.5</c:v>
                </c:pt>
                <c:pt idx="64">
                  <c:v>116.3</c:v>
                </c:pt>
                <c:pt idx="65">
                  <c:v>116.93</c:v>
                </c:pt>
                <c:pt idx="66">
                  <c:v>116.81</c:v>
                </c:pt>
                <c:pt idx="67">
                  <c:v>116.73</c:v>
                </c:pt>
                <c:pt idx="68">
                  <c:v>116.97</c:v>
                </c:pt>
                <c:pt idx="69">
                  <c:v>115.6</c:v>
                </c:pt>
                <c:pt idx="70">
                  <c:v>113.86</c:v>
                </c:pt>
                <c:pt idx="71">
                  <c:v>114.87</c:v>
                </c:pt>
                <c:pt idx="72">
                  <c:v>114.77</c:v>
                </c:pt>
                <c:pt idx="73">
                  <c:v>114.99</c:v>
                </c:pt>
                <c:pt idx="74">
                  <c:v>115.49</c:v>
                </c:pt>
                <c:pt idx="75">
                  <c:v>116.04</c:v>
                </c:pt>
                <c:pt idx="76">
                  <c:v>115.44</c:v>
                </c:pt>
                <c:pt idx="77">
                  <c:v>114.97</c:v>
                </c:pt>
                <c:pt idx="78">
                  <c:v>114.71</c:v>
                </c:pt>
                <c:pt idx="79">
                  <c:v>114.22</c:v>
                </c:pt>
                <c:pt idx="80">
                  <c:v>113.9</c:v>
                </c:pt>
                <c:pt idx="81">
                  <c:v>113.74</c:v>
                </c:pt>
                <c:pt idx="82">
                  <c:v>113.31</c:v>
                </c:pt>
                <c:pt idx="83">
                  <c:v>113.25</c:v>
                </c:pt>
                <c:pt idx="84">
                  <c:v>113.52</c:v>
                </c:pt>
                <c:pt idx="85">
                  <c:v>114.03</c:v>
                </c:pt>
                <c:pt idx="86">
                  <c:v>115.62</c:v>
                </c:pt>
                <c:pt idx="87">
                  <c:v>116.06</c:v>
                </c:pt>
                <c:pt idx="88">
                  <c:v>115.75</c:v>
                </c:pt>
                <c:pt idx="89">
                  <c:v>115.64</c:v>
                </c:pt>
                <c:pt idx="90">
                  <c:v>113.82</c:v>
                </c:pt>
                <c:pt idx="91">
                  <c:v>113.39</c:v>
                </c:pt>
                <c:pt idx="92">
                  <c:v>113.63</c:v>
                </c:pt>
                <c:pt idx="93">
                  <c:v>113.17</c:v>
                </c:pt>
                <c:pt idx="94">
                  <c:v>113.64</c:v>
                </c:pt>
                <c:pt idx="95">
                  <c:v>112.62</c:v>
                </c:pt>
                <c:pt idx="96">
                  <c:v>112.4</c:v>
                </c:pt>
                <c:pt idx="97">
                  <c:v>110.9</c:v>
                </c:pt>
                <c:pt idx="98">
                  <c:v>110.25</c:v>
                </c:pt>
                <c:pt idx="99">
                  <c:v>111.29</c:v>
                </c:pt>
                <c:pt idx="100">
                  <c:v>109.76</c:v>
                </c:pt>
                <c:pt idx="101">
                  <c:v>108.55</c:v>
                </c:pt>
                <c:pt idx="102">
                  <c:v>109</c:v>
                </c:pt>
                <c:pt idx="103">
                  <c:v>110.01</c:v>
                </c:pt>
                <c:pt idx="104">
                  <c:v>110.37</c:v>
                </c:pt>
                <c:pt idx="105">
                  <c:v>109.8</c:v>
                </c:pt>
                <c:pt idx="106">
                  <c:v>109.83</c:v>
                </c:pt>
                <c:pt idx="107">
                  <c:v>110.29</c:v>
                </c:pt>
                <c:pt idx="108">
                  <c:v>110.43</c:v>
                </c:pt>
                <c:pt idx="109">
                  <c:v>110.18</c:v>
                </c:pt>
                <c:pt idx="110">
                  <c:v>110.05</c:v>
                </c:pt>
                <c:pt idx="111">
                  <c:v>109.69</c:v>
                </c:pt>
                <c:pt idx="112">
                  <c:v>108.61</c:v>
                </c:pt>
                <c:pt idx="113">
                  <c:v>108.19</c:v>
                </c:pt>
                <c:pt idx="114">
                  <c:v>107.65</c:v>
                </c:pt>
                <c:pt idx="115">
                  <c:v>107.58</c:v>
                </c:pt>
                <c:pt idx="116">
                  <c:v>105.97</c:v>
                </c:pt>
                <c:pt idx="117">
                  <c:v>104.85</c:v>
                </c:pt>
                <c:pt idx="118">
                  <c:v>104.64</c:v>
                </c:pt>
                <c:pt idx="119">
                  <c:v>104.35</c:v>
                </c:pt>
                <c:pt idx="120">
                  <c:v>105.37</c:v>
                </c:pt>
                <c:pt idx="121">
                  <c:v>105.73</c:v>
                </c:pt>
                <c:pt idx="122">
                  <c:v>105.94</c:v>
                </c:pt>
                <c:pt idx="123">
                  <c:v>105.69</c:v>
                </c:pt>
                <c:pt idx="124">
                  <c:v>106.04</c:v>
                </c:pt>
                <c:pt idx="125">
                  <c:v>103.23</c:v>
                </c:pt>
                <c:pt idx="126">
                  <c:v>106.02</c:v>
                </c:pt>
                <c:pt idx="127">
                  <c:v>105.1</c:v>
                </c:pt>
                <c:pt idx="128">
                  <c:v>105.49</c:v>
                </c:pt>
                <c:pt idx="129">
                  <c:v>106.41</c:v>
                </c:pt>
                <c:pt idx="130">
                  <c:v>105.85</c:v>
                </c:pt>
                <c:pt idx="131">
                  <c:v>105.32</c:v>
                </c:pt>
                <c:pt idx="132">
                  <c:v>105.24</c:v>
                </c:pt>
                <c:pt idx="133">
                  <c:v>105.79</c:v>
                </c:pt>
                <c:pt idx="134">
                  <c:v>105.12</c:v>
                </c:pt>
                <c:pt idx="135">
                  <c:v>104.23</c:v>
                </c:pt>
                <c:pt idx="136">
                  <c:v>104.04</c:v>
                </c:pt>
                <c:pt idx="137">
                  <c:v>103.94</c:v>
                </c:pt>
                <c:pt idx="138">
                  <c:v>103.92</c:v>
                </c:pt>
                <c:pt idx="139">
                  <c:v>103.39</c:v>
                </c:pt>
                <c:pt idx="140">
                  <c:v>102.77</c:v>
                </c:pt>
                <c:pt idx="141">
                  <c:v>103.41</c:v>
                </c:pt>
                <c:pt idx="142">
                  <c:v>102.38</c:v>
                </c:pt>
                <c:pt idx="143">
                  <c:v>101.8</c:v>
                </c:pt>
                <c:pt idx="144">
                  <c:v>101.77</c:v>
                </c:pt>
                <c:pt idx="145">
                  <c:v>101.46</c:v>
                </c:pt>
                <c:pt idx="146">
                  <c:v>101.92</c:v>
                </c:pt>
                <c:pt idx="147">
                  <c:v>99.73</c:v>
                </c:pt>
                <c:pt idx="148">
                  <c:v>98.93</c:v>
                </c:pt>
                <c:pt idx="149">
                  <c:v>100.89</c:v>
                </c:pt>
                <c:pt idx="150">
                  <c:v>101.67</c:v>
                </c:pt>
                <c:pt idx="151">
                  <c:v>101.76</c:v>
                </c:pt>
                <c:pt idx="152">
                  <c:v>102.18</c:v>
                </c:pt>
                <c:pt idx="153">
                  <c:v>101.21</c:v>
                </c:pt>
                <c:pt idx="154">
                  <c:v>100.75</c:v>
                </c:pt>
                <c:pt idx="155">
                  <c:v>100.79</c:v>
                </c:pt>
                <c:pt idx="156">
                  <c:v>102.27</c:v>
                </c:pt>
                <c:pt idx="157">
                  <c:v>102.44</c:v>
                </c:pt>
                <c:pt idx="158">
                  <c:v>102.6</c:v>
                </c:pt>
                <c:pt idx="159">
                  <c:v>101.82</c:v>
                </c:pt>
                <c:pt idx="160">
                  <c:v>100.35</c:v>
                </c:pt>
                <c:pt idx="161">
                  <c:v>99.75</c:v>
                </c:pt>
                <c:pt idx="162">
                  <c:v>99.53</c:v>
                </c:pt>
                <c:pt idx="163">
                  <c:v>99.27</c:v>
                </c:pt>
                <c:pt idx="164">
                  <c:v>97.93</c:v>
                </c:pt>
                <c:pt idx="165">
                  <c:v>95.58</c:v>
                </c:pt>
                <c:pt idx="166">
                  <c:v>95.37</c:v>
                </c:pt>
                <c:pt idx="167">
                  <c:v>95.78</c:v>
                </c:pt>
                <c:pt idx="168">
                  <c:v>98.4</c:v>
                </c:pt>
                <c:pt idx="169">
                  <c:v>100.09</c:v>
                </c:pt>
                <c:pt idx="170">
                  <c:v>98.97</c:v>
                </c:pt>
                <c:pt idx="171">
                  <c:v>100.13</c:v>
                </c:pt>
                <c:pt idx="172">
                  <c:v>99.08</c:v>
                </c:pt>
                <c:pt idx="173">
                  <c:v>99.86</c:v>
                </c:pt>
                <c:pt idx="174">
                  <c:v>99.95</c:v>
                </c:pt>
                <c:pt idx="175">
                  <c:v>99.52</c:v>
                </c:pt>
                <c:pt idx="176">
                  <c:v>99.67</c:v>
                </c:pt>
                <c:pt idx="177">
                  <c:v>98.01</c:v>
                </c:pt>
                <c:pt idx="178">
                  <c:v>97.51</c:v>
                </c:pt>
                <c:pt idx="179">
                  <c:v>97.33</c:v>
                </c:pt>
                <c:pt idx="180">
                  <c:v>96.16</c:v>
                </c:pt>
                <c:pt idx="181">
                  <c:v>95.68</c:v>
                </c:pt>
                <c:pt idx="182">
                  <c:v>95.33</c:v>
                </c:pt>
                <c:pt idx="183">
                  <c:v>96.17</c:v>
                </c:pt>
                <c:pt idx="184">
                  <c:v>96.08</c:v>
                </c:pt>
                <c:pt idx="185">
                  <c:v>95.95</c:v>
                </c:pt>
                <c:pt idx="186">
                  <c:v>96.66</c:v>
                </c:pt>
                <c:pt idx="187">
                  <c:v>96.28</c:v>
                </c:pt>
                <c:pt idx="188">
                  <c:v>96.45</c:v>
                </c:pt>
                <c:pt idx="189">
                  <c:v>96.35</c:v>
                </c:pt>
                <c:pt idx="190">
                  <c:v>95.82</c:v>
                </c:pt>
                <c:pt idx="191">
                  <c:v>96.13</c:v>
                </c:pt>
                <c:pt idx="192">
                  <c:v>94.99</c:v>
                </c:pt>
                <c:pt idx="193">
                  <c:v>95.43</c:v>
                </c:pt>
                <c:pt idx="194">
                  <c:v>95.71</c:v>
                </c:pt>
                <c:pt idx="195">
                  <c:v>97.65</c:v>
                </c:pt>
                <c:pt idx="196">
                  <c:v>98.01</c:v>
                </c:pt>
                <c:pt idx="197">
                  <c:v>97.7</c:v>
                </c:pt>
                <c:pt idx="198">
                  <c:v>98.85</c:v>
                </c:pt>
                <c:pt idx="199">
                  <c:v>100.01</c:v>
                </c:pt>
                <c:pt idx="200">
                  <c:v>100.19</c:v>
                </c:pt>
                <c:pt idx="201">
                  <c:v>99.55</c:v>
                </c:pt>
                <c:pt idx="202">
                  <c:v>99.52</c:v>
                </c:pt>
                <c:pt idx="203">
                  <c:v>99.92</c:v>
                </c:pt>
                <c:pt idx="204">
                  <c:v>99.81</c:v>
                </c:pt>
                <c:pt idx="205">
                  <c:v>99.38</c:v>
                </c:pt>
                <c:pt idx="206">
                  <c:v>99.52</c:v>
                </c:pt>
                <c:pt idx="207">
                  <c:v>99.79</c:v>
                </c:pt>
                <c:pt idx="208">
                  <c:v>99.57</c:v>
                </c:pt>
                <c:pt idx="209">
                  <c:v>99.23</c:v>
                </c:pt>
                <c:pt idx="210">
                  <c:v>99</c:v>
                </c:pt>
                <c:pt idx="211">
                  <c:v>99.99</c:v>
                </c:pt>
                <c:pt idx="212">
                  <c:v>100.56</c:v>
                </c:pt>
                <c:pt idx="213">
                  <c:v>100.14</c:v>
                </c:pt>
                <c:pt idx="214">
                  <c:v>100.24</c:v>
                </c:pt>
                <c:pt idx="215">
                  <c:v>99.69</c:v>
                </c:pt>
                <c:pt idx="216">
                  <c:v>99.59</c:v>
                </c:pt>
                <c:pt idx="217">
                  <c:v>99.56</c:v>
                </c:pt>
                <c:pt idx="218">
                  <c:v>99.65</c:v>
                </c:pt>
                <c:pt idx="219">
                  <c:v>99.39</c:v>
                </c:pt>
                <c:pt idx="220">
                  <c:v>99.79</c:v>
                </c:pt>
                <c:pt idx="221">
                  <c:v>99.8</c:v>
                </c:pt>
                <c:pt idx="222">
                  <c:v>99.68</c:v>
                </c:pt>
                <c:pt idx="223">
                  <c:v>99.22</c:v>
                </c:pt>
                <c:pt idx="224">
                  <c:v>99.47</c:v>
                </c:pt>
                <c:pt idx="225">
                  <c:v>99.72</c:v>
                </c:pt>
                <c:pt idx="226">
                  <c:v>99.91</c:v>
                </c:pt>
                <c:pt idx="227">
                  <c:v>100.21</c:v>
                </c:pt>
                <c:pt idx="228">
                  <c:v>100.22</c:v>
                </c:pt>
                <c:pt idx="229">
                  <c:v>100.1</c:v>
                </c:pt>
                <c:pt idx="230">
                  <c:v>100.99</c:v>
                </c:pt>
                <c:pt idx="231">
                  <c:v>102.27</c:v>
                </c:pt>
                <c:pt idx="232">
                  <c:v>103.38</c:v>
                </c:pt>
                <c:pt idx="233">
                  <c:v>102.81</c:v>
                </c:pt>
                <c:pt idx="234">
                  <c:v>101.13</c:v>
                </c:pt>
                <c:pt idx="235">
                  <c:v>100.01</c:v>
                </c:pt>
                <c:pt idx="236">
                  <c:v>101.38</c:v>
                </c:pt>
                <c:pt idx="237">
                  <c:v>99.39</c:v>
                </c:pt>
                <c:pt idx="238">
                  <c:v>99.32</c:v>
                </c:pt>
                <c:pt idx="239">
                  <c:v>99.58</c:v>
                </c:pt>
                <c:pt idx="240">
                  <c:v>99.47</c:v>
                </c:pt>
                <c:pt idx="241">
                  <c:v>98.79</c:v>
                </c:pt>
                <c:pt idx="242">
                  <c:v>99.3</c:v>
                </c:pt>
                <c:pt idx="243">
                  <c:v>99.66</c:v>
                </c:pt>
                <c:pt idx="244">
                  <c:v>99.62</c:v>
                </c:pt>
                <c:pt idx="245">
                  <c:v>98.67</c:v>
                </c:pt>
                <c:pt idx="246">
                  <c:v>98.93</c:v>
                </c:pt>
                <c:pt idx="247">
                  <c:v>98.62</c:v>
                </c:pt>
                <c:pt idx="248">
                  <c:v>98.78</c:v>
                </c:pt>
                <c:pt idx="249">
                  <c:v>98.72</c:v>
                </c:pt>
                <c:pt idx="250">
                  <c:v>99.17</c:v>
                </c:pt>
                <c:pt idx="251">
                  <c:v>99.75</c:v>
                </c:pt>
                <c:pt idx="252">
                  <c:v>99.64</c:v>
                </c:pt>
                <c:pt idx="253">
                  <c:v>100.34</c:v>
                </c:pt>
                <c:pt idx="254">
                  <c:v>100.8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CB-44C8-AAA7-1DD9F7D5D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904096"/>
        <c:axId val="159904488"/>
      </c:lineChart>
      <c:dateAx>
        <c:axId val="159904096"/>
        <c:scaling>
          <c:orientation val="minMax"/>
        </c:scaling>
        <c:delete val="0"/>
        <c:axPos val="b"/>
        <c:numFmt formatCode="[$-419]mmm\ yy;@" sourceLinked="0"/>
        <c:majorTickMark val="out"/>
        <c:minorTickMark val="none"/>
        <c:tickLblPos val="nextTo"/>
        <c:txPr>
          <a:bodyPr/>
          <a:lstStyle/>
          <a:p>
            <a:pPr>
              <a:defRPr sz="700" b="0">
                <a:latin typeface="Franklin Gothic Medium" pitchFamily="34" charset="0"/>
              </a:defRPr>
            </a:pPr>
            <a:endParaRPr lang="ru-RU"/>
          </a:p>
        </c:txPr>
        <c:crossAx val="159904488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9904488"/>
        <c:scaling>
          <c:orientation val="minMax"/>
          <c:min val="95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Franklin Gothic Medium" panose="020B0603020102020204" pitchFamily="34" charset="0"/>
              </a:defRPr>
            </a:pPr>
            <a:endParaRPr lang="ru-RU"/>
          </a:p>
        </c:txPr>
        <c:crossAx val="159904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952270079530482E-2"/>
          <c:y val="1.425892752947258E-2"/>
          <c:w val="0.95910443797677669"/>
          <c:h val="0.94752111956024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'bond search'!$A$30</c:f>
              <c:strCache>
                <c:ptCount val="1"/>
                <c:pt idx="0">
                  <c:v>Южуралзолото ГК, 001P-02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search'!$B$30:$W$30</c:f>
              <c:numCache>
                <c:formatCode>General</c:formatCode>
                <c:ptCount val="22"/>
                <c:pt idx="0" formatCode="0.0%">
                  <c:v>5.3320959136736998E-2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4E5-41DD-A8ED-2524889C182C}"/>
            </c:ext>
          </c:extLst>
        </c:ser>
        <c:ser>
          <c:idx val="1"/>
          <c:order val="1"/>
          <c:tx>
            <c:strRef>
              <c:f>'bond search'!$A$31</c:f>
              <c:strCache>
                <c:ptCount val="1"/>
                <c:pt idx="0">
                  <c:v>Роснефть, 002P-12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search'!$B$31:$W$31</c:f>
              <c:numCache>
                <c:formatCode>0.0%</c:formatCode>
                <c:ptCount val="22"/>
                <c:pt idx="1">
                  <c:v>5.0955255366560002E-2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4E5-41DD-A8ED-2524889C182C}"/>
            </c:ext>
          </c:extLst>
        </c:ser>
        <c:ser>
          <c:idx val="2"/>
          <c:order val="2"/>
          <c:tx>
            <c:strRef>
              <c:f>'bond search'!$A$32</c:f>
              <c:strCache>
                <c:ptCount val="1"/>
                <c:pt idx="0">
                  <c:v>Металлоинвест, 001P-01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search'!$B$32:$W$32</c:f>
              <c:numCache>
                <c:formatCode>General</c:formatCode>
                <c:ptCount val="22"/>
                <c:pt idx="2" formatCode="0.0%">
                  <c:v>4.9337174201562001E-2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4E5-41DD-A8ED-2524889C182C}"/>
            </c:ext>
          </c:extLst>
        </c:ser>
        <c:ser>
          <c:idx val="3"/>
          <c:order val="3"/>
          <c:tx>
            <c:strRef>
              <c:f>'bond search'!$A$33</c:f>
              <c:strCache>
                <c:ptCount val="1"/>
                <c:pt idx="0">
                  <c:v>Роснефть, 002Р-13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search'!$B$33:$W$33</c:f>
              <c:numCache>
                <c:formatCode>General</c:formatCode>
                <c:ptCount val="22"/>
                <c:pt idx="3" formatCode="0.0%">
                  <c:v>0.10644185985153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4E5-41DD-A8ED-2524889C182C}"/>
            </c:ext>
          </c:extLst>
        </c:ser>
        <c:ser>
          <c:idx val="4"/>
          <c:order val="4"/>
          <c:tx>
            <c:strRef>
              <c:f>'bond search'!$A$34</c:f>
              <c:strCache>
                <c:ptCount val="1"/>
                <c:pt idx="0">
                  <c:v>РУСАЛ, БО-001Р-03</c:v>
                </c:pt>
              </c:strCache>
            </c:strRef>
          </c:tx>
          <c:spPr>
            <a:ln w="28575">
              <a:noFill/>
            </a:ln>
          </c:spPr>
          <c:dPt>
            <c:idx val="4"/>
            <c:marker>
              <c:symbol val="circle"/>
              <c:size val="10"/>
              <c:spPr>
                <a:solidFill>
                  <a:srgbClr val="A82871"/>
                </a:solidFill>
                <a:ln>
                  <a:solidFill>
                    <a:srgbClr val="A82871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4E5-41DD-A8ED-2524889C182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search'!$B$34:$W$34</c:f>
              <c:numCache>
                <c:formatCode>General</c:formatCode>
                <c:ptCount val="22"/>
                <c:pt idx="4" formatCode="0.0%">
                  <c:v>3.6499999999999998E-2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4E5-41DD-A8ED-2524889C182C}"/>
            </c:ext>
          </c:extLst>
        </c:ser>
        <c:ser>
          <c:idx val="5"/>
          <c:order val="5"/>
          <c:tx>
            <c:strRef>
              <c:f>'bond search'!$A$35</c:f>
              <c:strCache>
                <c:ptCount val="1"/>
                <c:pt idx="0">
                  <c:v>Металлоинвест, 001P-03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search'!$B$35:$W$35</c:f>
              <c:numCache>
                <c:formatCode>General</c:formatCode>
                <c:ptCount val="22"/>
                <c:pt idx="5" formatCode="0.0%">
                  <c:v>5.5269162800912E-2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4E5-41DD-A8ED-2524889C182C}"/>
            </c:ext>
          </c:extLst>
        </c:ser>
        <c:ser>
          <c:idx val="6"/>
          <c:order val="6"/>
          <c:tx>
            <c:strRef>
              <c:f>'bond search'!$A$36</c:f>
              <c:strCache>
                <c:ptCount val="1"/>
                <c:pt idx="0">
                  <c:v>Южуралзолото ГК, 001P-01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search'!$B$36:$W$36</c:f>
              <c:numCache>
                <c:formatCode>General</c:formatCode>
                <c:ptCount val="22"/>
                <c:pt idx="6" formatCode="0.0%">
                  <c:v>5.4753496706834E-2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4E5-41DD-A8ED-2524889C182C}"/>
            </c:ext>
          </c:extLst>
        </c:ser>
        <c:ser>
          <c:idx val="7"/>
          <c:order val="7"/>
          <c:tx>
            <c:strRef>
              <c:f>'bond search'!$A$37</c:f>
              <c:strCache>
                <c:ptCount val="1"/>
                <c:pt idx="0">
                  <c:v>Уральская Сталь, БО-001Р-03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search'!$B$37:$W$37</c:f>
              <c:numCache>
                <c:formatCode>General</c:formatCode>
                <c:ptCount val="22"/>
                <c:pt idx="7" formatCode="0.0%">
                  <c:v>7.2097762983231006E-2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4E5-41DD-A8ED-2524889C182C}"/>
            </c:ext>
          </c:extLst>
        </c:ser>
        <c:ser>
          <c:idx val="8"/>
          <c:order val="8"/>
          <c:tx>
            <c:strRef>
              <c:f>'bond search'!$A$38</c:f>
              <c:strCache>
                <c:ptCount val="1"/>
                <c:pt idx="0">
                  <c:v>Совкомфлот, 001Р-01</c:v>
                </c:pt>
              </c:strCache>
            </c:strRef>
          </c:tx>
          <c:spPr>
            <a:ln w="28575">
              <a:noFill/>
            </a:ln>
          </c:spPr>
          <c:dPt>
            <c:idx val="8"/>
            <c:marker>
              <c:symbol val="circle"/>
              <c:size val="10"/>
              <c:spPr>
                <a:solidFill>
                  <a:srgbClr val="A82871"/>
                </a:solidFill>
                <a:ln>
                  <a:solidFill>
                    <a:srgbClr val="A82871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4E5-41DD-A8ED-2524889C182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search'!$B$38:$W$38</c:f>
              <c:numCache>
                <c:formatCode>General</c:formatCode>
                <c:ptCount val="22"/>
                <c:pt idx="8" formatCode="0.0%">
                  <c:v>5.6467388103893998E-2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54E5-41DD-A8ED-2524889C182C}"/>
            </c:ext>
          </c:extLst>
        </c:ser>
        <c:ser>
          <c:idx val="9"/>
          <c:order val="9"/>
          <c:tx>
            <c:strRef>
              <c:f>'bond search'!$A$39</c:f>
              <c:strCache>
                <c:ptCount val="1"/>
                <c:pt idx="0">
                  <c:v>Полюс, ПБО-02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search'!$B$39:$W$39</c:f>
              <c:numCache>
                <c:formatCode>General</c:formatCode>
                <c:ptCount val="22"/>
                <c:pt idx="9" formatCode="0.0%">
                  <c:v>5.7739393829961995E-2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54E5-41DD-A8ED-2524889C182C}"/>
            </c:ext>
          </c:extLst>
        </c:ser>
        <c:ser>
          <c:idx val="10"/>
          <c:order val="10"/>
          <c:tx>
            <c:strRef>
              <c:f>'bond search'!$A$40</c:f>
              <c:strCache>
                <c:ptCount val="1"/>
                <c:pt idx="0">
                  <c:v>Металлоинвест, 001P-02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search'!$B$40:$W$40</c:f>
              <c:numCache>
                <c:formatCode>General</c:formatCode>
                <c:ptCount val="22"/>
                <c:pt idx="10" formatCode="0.0%">
                  <c:v>5.4804569428542005E-2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54E5-41DD-A8ED-2524889C182C}"/>
            </c:ext>
          </c:extLst>
        </c:ser>
        <c:ser>
          <c:idx val="11"/>
          <c:order val="11"/>
          <c:tx>
            <c:strRef>
              <c:f>'bond search'!$A$41</c:f>
              <c:strCache>
                <c:ptCount val="1"/>
                <c:pt idx="0">
                  <c:v>ГМК Норильский никель, БО-001Р-05-CNY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search'!$B$41:$W$41</c:f>
              <c:numCache>
                <c:formatCode>General</c:formatCode>
                <c:ptCount val="22"/>
                <c:pt idx="11" formatCode="0.0%">
                  <c:v>4.1547910100507998E-2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54E5-41DD-A8ED-2524889C182C}"/>
            </c:ext>
          </c:extLst>
        </c:ser>
        <c:ser>
          <c:idx val="12"/>
          <c:order val="12"/>
          <c:tx>
            <c:strRef>
              <c:f>'bond search'!$A$42</c:f>
              <c:strCache>
                <c:ptCount val="1"/>
                <c:pt idx="0">
                  <c:v>ФосАгро, БО-П01-CNY</c:v>
                </c:pt>
              </c:strCache>
            </c:strRef>
          </c:tx>
          <c:spPr>
            <a:ln w="28575">
              <a:noFill/>
            </a:ln>
          </c:spPr>
          <c:dPt>
            <c:idx val="12"/>
            <c:marker>
              <c:symbol val="circle"/>
              <c:size val="10"/>
              <c:spPr>
                <a:solidFill>
                  <a:srgbClr val="A82871"/>
                </a:solidFill>
                <a:ln>
                  <a:solidFill>
                    <a:srgbClr val="A82871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4E5-41DD-A8ED-2524889C182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search'!$B$42:$W$42</c:f>
              <c:numCache>
                <c:formatCode>General</c:formatCode>
                <c:ptCount val="22"/>
                <c:pt idx="12" formatCode="0.0%">
                  <c:v>4.6577225039114996E-2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54E5-41DD-A8ED-2524889C182C}"/>
            </c:ext>
          </c:extLst>
        </c:ser>
        <c:ser>
          <c:idx val="13"/>
          <c:order val="13"/>
          <c:tx>
            <c:strRef>
              <c:f>'bond search'!$A$43</c:f>
              <c:strCache>
                <c:ptCount val="1"/>
                <c:pt idx="0">
                  <c:v>Альфа-Банк, 002Р-20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search'!$B$43:$W$43</c:f>
              <c:numCache>
                <c:formatCode>General</c:formatCode>
                <c:ptCount val="22"/>
                <c:pt idx="13" formatCode="0.0%">
                  <c:v>5.0029559699868005E-2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54E5-41DD-A8ED-2524889C182C}"/>
            </c:ext>
          </c:extLst>
        </c:ser>
        <c:ser>
          <c:idx val="14"/>
          <c:order val="14"/>
          <c:tx>
            <c:strRef>
              <c:f>'bond search'!$A$44</c:f>
              <c:strCache>
                <c:ptCount val="1"/>
                <c:pt idx="0">
                  <c:v>Металлоинвест, 001P-05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search'!$B$44:$W$44</c:f>
              <c:numCache>
                <c:formatCode>General</c:formatCode>
                <c:ptCount val="22"/>
                <c:pt idx="14" formatCode="0.0%">
                  <c:v>5.8735766712140001E-2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54E5-41DD-A8ED-2524889C182C}"/>
            </c:ext>
          </c:extLst>
        </c:ser>
        <c:ser>
          <c:idx val="15"/>
          <c:order val="15"/>
          <c:tx>
            <c:strRef>
              <c:f>'bond search'!$A$45</c:f>
              <c:strCache>
                <c:ptCount val="1"/>
                <c:pt idx="0">
                  <c:v>РУСАЛ, БО-001Р-05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search'!$B$45:$W$45</c:f>
              <c:numCache>
                <c:formatCode>General</c:formatCode>
                <c:ptCount val="22"/>
                <c:pt idx="15" formatCode="0.0%">
                  <c:v>6.7415185692784999E-2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54E5-41DD-A8ED-2524889C182C}"/>
            </c:ext>
          </c:extLst>
        </c:ser>
        <c:ser>
          <c:idx val="16"/>
          <c:order val="16"/>
          <c:tx>
            <c:strRef>
              <c:f>'bond search'!$A$46</c:f>
              <c:strCache>
                <c:ptCount val="1"/>
                <c:pt idx="0">
                  <c:v>ГМК Норильский никель, БО-001Р-06-CNY</c:v>
                </c:pt>
              </c:strCache>
            </c:strRef>
          </c:tx>
          <c:spPr>
            <a:ln w="28575">
              <a:noFill/>
            </a:ln>
          </c:spPr>
          <c:dPt>
            <c:idx val="16"/>
            <c:marker>
              <c:symbol val="circle"/>
              <c:size val="10"/>
              <c:spPr>
                <a:solidFill>
                  <a:srgbClr val="A82871"/>
                </a:solidFill>
                <a:ln>
                  <a:solidFill>
                    <a:srgbClr val="A82871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54E5-41DD-A8ED-2524889C182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search'!$B$46:$W$46</c:f>
              <c:numCache>
                <c:formatCode>General</c:formatCode>
                <c:ptCount val="22"/>
                <c:pt idx="16" formatCode="0.0%">
                  <c:v>3.6056422715342998E-2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54E5-41DD-A8ED-2524889C182C}"/>
            </c:ext>
          </c:extLst>
        </c:ser>
        <c:ser>
          <c:idx val="17"/>
          <c:order val="17"/>
          <c:tx>
            <c:strRef>
              <c:f>'bond search'!$A$47</c:f>
              <c:strCache>
                <c:ptCount val="1"/>
                <c:pt idx="0">
                  <c:v>РУСАЛ, БО-001Р-02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search'!$B$47:$W$47</c:f>
              <c:numCache>
                <c:formatCode>General</c:formatCode>
                <c:ptCount val="22"/>
                <c:pt idx="17" formatCode="0.0%">
                  <c:v>4.7608987492813996E-2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54E5-41DD-A8ED-2524889C182C}"/>
            </c:ext>
          </c:extLst>
        </c:ser>
        <c:ser>
          <c:idx val="18"/>
          <c:order val="18"/>
          <c:tx>
            <c:strRef>
              <c:f>'bond search'!$A$48</c:f>
              <c:strCache>
                <c:ptCount val="1"/>
                <c:pt idx="0">
                  <c:v>РУСАЛ, БО-001Р-01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search'!$B$48:$W$48</c:f>
              <c:numCache>
                <c:formatCode>General</c:formatCode>
                <c:ptCount val="22"/>
                <c:pt idx="18" formatCode="0.0%">
                  <c:v>5.7551601831744001E-2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54E5-41DD-A8ED-2524889C182C}"/>
            </c:ext>
          </c:extLst>
        </c:ser>
        <c:ser>
          <c:idx val="19"/>
          <c:order val="19"/>
          <c:tx>
            <c:strRef>
              <c:f>'bond search'!$A$49</c:f>
              <c:strCache>
                <c:ptCount val="1"/>
                <c:pt idx="0">
                  <c:v>РУСАЛ, БО-001Р-06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A82871"/>
              </a:solidFill>
              <a:ln>
                <a:solidFill>
                  <a:srgbClr val="A8287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search'!$B$49:$W$49</c:f>
              <c:numCache>
                <c:formatCode>General</c:formatCode>
                <c:ptCount val="22"/>
                <c:pt idx="19" formatCode="0.0%">
                  <c:v>7.3983903681383995E-2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54E5-41DD-A8ED-2524889C182C}"/>
            </c:ext>
          </c:extLst>
        </c:ser>
        <c:ser>
          <c:idx val="20"/>
          <c:order val="20"/>
          <c:tx>
            <c:strRef>
              <c:f>'bond search'!$A$50</c:f>
              <c:strCache>
                <c:ptCount val="1"/>
                <c:pt idx="0">
                  <c:v>РУСАЛ, БО-05</c:v>
                </c:pt>
              </c:strCache>
            </c:strRef>
          </c:tx>
          <c:spPr>
            <a:ln w="28575">
              <a:noFill/>
            </a:ln>
          </c:spPr>
          <c:dPt>
            <c:idx val="20"/>
            <c:marker>
              <c:symbol val="circle"/>
              <c:size val="10"/>
              <c:spPr>
                <a:solidFill>
                  <a:srgbClr val="A82871"/>
                </a:solidFill>
                <a:ln>
                  <a:solidFill>
                    <a:srgbClr val="A82871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4E5-41DD-A8ED-2524889C182C}"/>
              </c:ext>
            </c:extLst>
          </c:dPt>
          <c:dLbls>
            <c:dLbl>
              <c:idx val="20"/>
              <c:layout>
                <c:manualLayout>
                  <c:x val="-1.9513061536360132E-2"/>
                  <c:y val="2.141119139371262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4E5-41DD-A8ED-2524889C18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search'!$B$50:$W$50</c:f>
              <c:numCache>
                <c:formatCode>General</c:formatCode>
                <c:ptCount val="22"/>
                <c:pt idx="20" formatCode="0.0%">
                  <c:v>6.8762380679099996E-2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54E5-41DD-A8ED-2524889C182C}"/>
            </c:ext>
          </c:extLst>
        </c:ser>
        <c:ser>
          <c:idx val="21"/>
          <c:order val="21"/>
          <c:tx>
            <c:strRef>
              <c:f>'bond search'!$A$51</c:f>
              <c:strCache>
                <c:ptCount val="1"/>
                <c:pt idx="0">
                  <c:v>РУСАЛ, БО-06</c:v>
                </c:pt>
              </c:strCache>
            </c:strRef>
          </c:tx>
          <c:spPr>
            <a:ln w="28575">
              <a:noFill/>
            </a:ln>
          </c:spPr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search'!$B$51:$W$51</c:f>
              <c:numCache>
                <c:formatCode>General</c:formatCode>
                <c:ptCount val="22"/>
                <c:pt idx="21">
                  <c:v>5.4099559121875002E-2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54E5-41DD-A8ED-2524889C182C}"/>
            </c:ext>
          </c:extLst>
        </c:ser>
        <c:ser>
          <c:idx val="22"/>
          <c:order val="22"/>
          <c:tx>
            <c:strRef>
              <c:f>'bond search'!$A$51</c:f>
              <c:strCache>
                <c:ptCount val="1"/>
                <c:pt idx="0">
                  <c:v>РУСАЛ, БО-06</c:v>
                </c:pt>
              </c:strCache>
            </c:strRef>
          </c:tx>
          <c:spPr>
            <a:ln w="28575">
              <a:noFill/>
            </a:ln>
          </c:spPr>
          <c:xVal>
            <c:numRef>
              <c:f>'bond search'!$B$29:$W$29</c:f>
              <c:numCache>
                <c:formatCode>_(* #,##0.00_);_(* \(#,##0.00\);_(* "-"??_);_(@_)</c:formatCode>
                <c:ptCount val="22"/>
                <c:pt idx="0">
                  <c:v>0.58356164383562004</c:v>
                </c:pt>
                <c:pt idx="1">
                  <c:v>0.76712328767122995</c:v>
                </c:pt>
                <c:pt idx="2">
                  <c:v>0.86027397260273997</c:v>
                </c:pt>
                <c:pt idx="3">
                  <c:v>1.1315068493150999</c:v>
                </c:pt>
                <c:pt idx="4">
                  <c:v>1.1945205479451999</c:v>
                </c:pt>
                <c:pt idx="5">
                  <c:v>1.8273972602740001</c:v>
                </c:pt>
                <c:pt idx="6">
                  <c:v>1.8383561643835999</c:v>
                </c:pt>
                <c:pt idx="7">
                  <c:v>1.8602739726027</c:v>
                </c:pt>
                <c:pt idx="8">
                  <c:v>1.8630136986301</c:v>
                </c:pt>
                <c:pt idx="9">
                  <c:v>2.1095890410959002</c:v>
                </c:pt>
                <c:pt idx="10">
                  <c:v>2.1534246575342002</c:v>
                </c:pt>
                <c:pt idx="11">
                  <c:v>2.1671232876711999</c:v>
                </c:pt>
                <c:pt idx="12">
                  <c:v>2.2328767123288</c:v>
                </c:pt>
                <c:pt idx="13">
                  <c:v>2.3452054794520998</c:v>
                </c:pt>
                <c:pt idx="14">
                  <c:v>2.4767123287670998</c:v>
                </c:pt>
                <c:pt idx="15">
                  <c:v>3.4547945205479</c:v>
                </c:pt>
                <c:pt idx="16">
                  <c:v>3.4547945205479</c:v>
                </c:pt>
                <c:pt idx="17">
                  <c:v>3.5287671232876998</c:v>
                </c:pt>
                <c:pt idx="18">
                  <c:v>3.5753424657533999</c:v>
                </c:pt>
                <c:pt idx="19">
                  <c:v>8.5726027397259994</c:v>
                </c:pt>
                <c:pt idx="20">
                  <c:v>9.0684931506848994</c:v>
                </c:pt>
                <c:pt idx="21">
                  <c:v>13.698630136986001</c:v>
                </c:pt>
              </c:numCache>
            </c:numRef>
          </c:xVal>
          <c:yVal>
            <c:numRef>
              <c:f>'bond search'!$W$51</c:f>
              <c:numCache>
                <c:formatCode>General</c:formatCode>
                <c:ptCount val="1"/>
                <c:pt idx="0">
                  <c:v>5.4099559121875002E-2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54E5-41DD-A8ED-2524889C1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902920"/>
        <c:axId val="159900960"/>
      </c:scatterChart>
      <c:valAx>
        <c:axId val="159902920"/>
        <c:scaling>
          <c:orientation val="minMax"/>
          <c:max val="9.5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Franklin Gothic Medium" panose="020B0603020102020204" pitchFamily="34" charset="0"/>
              </a:defRPr>
            </a:pPr>
            <a:endParaRPr lang="ru-RU"/>
          </a:p>
        </c:txPr>
        <c:crossAx val="159900960"/>
        <c:crosses val="autoZero"/>
        <c:crossBetween val="midCat"/>
      </c:valAx>
      <c:valAx>
        <c:axId val="159900960"/>
        <c:scaling>
          <c:orientation val="minMax"/>
          <c:max val="7.5000000000000011E-2"/>
          <c:min val="3.5000000000000003E-2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Franklin Gothic Medium" panose="020B0603020102020204" pitchFamily="34" charset="0"/>
              </a:defRPr>
            </a:pPr>
            <a:endParaRPr lang="ru-RU"/>
          </a:p>
        </c:txPr>
        <c:crossAx val="1599029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260838263835865E-2"/>
          <c:y val="1.4213535892499615E-2"/>
          <c:w val="0.94924714108959185"/>
          <c:h val="0.947417297843056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'bond search'!$A$65</c:f>
              <c:strCache>
                <c:ptCount val="1"/>
                <c:pt idx="0">
                  <c:v>ГТЛК, ЗО24-Д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search'!$B$65:$AI$65</c:f>
              <c:numCache>
                <c:formatCode>General</c:formatCode>
                <c:ptCount val="34"/>
                <c:pt idx="0" formatCode="0.0%">
                  <c:v>5.4672469265636001E-2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78B-419E-B644-8D64CAB27613}"/>
            </c:ext>
          </c:extLst>
        </c:ser>
        <c:ser>
          <c:idx val="1"/>
          <c:order val="1"/>
          <c:tx>
            <c:strRef>
              <c:f>'bond search'!$A$66</c:f>
              <c:strCache>
                <c:ptCount val="1"/>
                <c:pt idx="0">
                  <c:v>ММК, ЗО-2024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1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78B-419E-B644-8D64CAB27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search'!$B$66:$AI$66</c:f>
              <c:numCache>
                <c:formatCode>0.0%</c:formatCode>
                <c:ptCount val="34"/>
                <c:pt idx="1">
                  <c:v>6.0787694675189997E-2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78B-419E-B644-8D64CAB27613}"/>
            </c:ext>
          </c:extLst>
        </c:ser>
        <c:ser>
          <c:idx val="2"/>
          <c:order val="2"/>
          <c:tx>
            <c:strRef>
              <c:f>'bond search'!$A$67</c:f>
              <c:strCache>
                <c:ptCount val="1"/>
                <c:pt idx="0">
                  <c:v>Тинькофф Банк, TCS-perp1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2.888057500554261E-2"/>
                  <c:y val="-2.483281187533152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search'!$B$67:$AI$67</c:f>
              <c:numCache>
                <c:formatCode>General</c:formatCode>
                <c:ptCount val="34"/>
                <c:pt idx="2" formatCode="0.0%">
                  <c:v>8.2931425720505006E-2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78B-419E-B644-8D64CAB27613}"/>
            </c:ext>
          </c:extLst>
        </c:ser>
        <c:ser>
          <c:idx val="3"/>
          <c:order val="3"/>
          <c:tx>
            <c:strRef>
              <c:f>'bond search'!$A$68</c:f>
              <c:strCache>
                <c:ptCount val="1"/>
                <c:pt idx="0">
                  <c:v>ЧТПЗ, ЗО-2024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3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78B-419E-B644-8D64CAB27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search'!$B$68:$AI$68</c:f>
              <c:numCache>
                <c:formatCode>General</c:formatCode>
                <c:ptCount val="34"/>
                <c:pt idx="3" formatCode="0.0%">
                  <c:v>5.2606829709068999E-2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78B-419E-B644-8D64CAB27613}"/>
            </c:ext>
          </c:extLst>
        </c:ser>
        <c:ser>
          <c:idx val="4"/>
          <c:order val="4"/>
          <c:tx>
            <c:strRef>
              <c:f>'bond search'!$A$69</c:f>
              <c:strCache>
                <c:ptCount val="1"/>
                <c:pt idx="0">
                  <c:v>ФосАгро, ЗО25-Д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search'!$B$69:$AI$69</c:f>
              <c:numCache>
                <c:formatCode>General</c:formatCode>
                <c:ptCount val="34"/>
                <c:pt idx="4" formatCode="0.0%">
                  <c:v>4.0755071766310998E-2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78B-419E-B644-8D64CAB27613}"/>
            </c:ext>
          </c:extLst>
        </c:ser>
        <c:ser>
          <c:idx val="5"/>
          <c:order val="5"/>
          <c:tx>
            <c:strRef>
              <c:f>'bond search'!$A$70</c:f>
              <c:strCache>
                <c:ptCount val="1"/>
                <c:pt idx="0">
                  <c:v>ГТЛК, ЗО25-Д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6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5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78B-419E-B644-8D64CAB27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search'!$B$70:$AI$70</c:f>
              <c:numCache>
                <c:formatCode>General</c:formatCode>
                <c:ptCount val="34"/>
                <c:pt idx="5" formatCode="0.0%">
                  <c:v>6.9409431746417005E-2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78B-419E-B644-8D64CAB27613}"/>
            </c:ext>
          </c:extLst>
        </c:ser>
        <c:ser>
          <c:idx val="6"/>
          <c:order val="6"/>
          <c:tx>
            <c:strRef>
              <c:f>'bond search'!$A$71</c:f>
              <c:strCache>
                <c:ptCount val="1"/>
                <c:pt idx="0">
                  <c:v>ГМК Норильский никель, ЗО25-Д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60000"/>
                </a:schemeClr>
              </a:solidFill>
              <a:ln w="9525" cap="flat" cmpd="sng" algn="ctr">
                <a:solidFill>
                  <a:schemeClr val="accent1">
                    <a:lumMod val="6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6"/>
              <c:layout>
                <c:manualLayout>
                  <c:x val="-4.8155237764513373E-2"/>
                  <c:y val="4.81390511661889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search'!$B$71:$AI$71</c:f>
              <c:numCache>
                <c:formatCode>General</c:formatCode>
                <c:ptCount val="34"/>
                <c:pt idx="6" formatCode="0.0%">
                  <c:v>4.7243981573329007E-2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78B-419E-B644-8D64CAB27613}"/>
            </c:ext>
          </c:extLst>
        </c:ser>
        <c:ser>
          <c:idx val="7"/>
          <c:order val="7"/>
          <c:tx>
            <c:strRef>
              <c:f>'bond search'!$A$72</c:f>
              <c:strCache>
                <c:ptCount val="1"/>
                <c:pt idx="0">
                  <c:v>Газпром Капитал, БЗО26-1-Д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2">
                  <a:lumMod val="60000"/>
                </a:schemeClr>
              </a:solidFill>
              <a:ln w="9525" cap="flat" cmpd="sng" algn="ctr">
                <a:solidFill>
                  <a:schemeClr val="accent2">
                    <a:lumMod val="6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7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078B-419E-B644-8D64CAB27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search'!$B$72:$AI$72</c:f>
              <c:numCache>
                <c:formatCode>General</c:formatCode>
                <c:ptCount val="34"/>
                <c:pt idx="7" formatCode="0.0%">
                  <c:v>0.15441466363461001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078B-419E-B644-8D64CAB27613}"/>
            </c:ext>
          </c:extLst>
        </c:ser>
        <c:ser>
          <c:idx val="8"/>
          <c:order val="8"/>
          <c:tx>
            <c:strRef>
              <c:f>'bond search'!$A$73</c:f>
              <c:strCache>
                <c:ptCount val="1"/>
                <c:pt idx="0">
                  <c:v>Газпром Капитал, ЗО26-1-Д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60000"/>
                </a:schemeClr>
              </a:solidFill>
              <a:ln w="9525" cap="flat" cmpd="sng" algn="ctr">
                <a:solidFill>
                  <a:schemeClr val="accent3">
                    <a:lumMod val="6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8"/>
              <c:layout>
                <c:manualLayout>
                  <c:x val="-5.4757624032772005E-2"/>
                  <c:y val="0.1249515385783156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search'!$B$73:$AI$73</c:f>
              <c:numCache>
                <c:formatCode>General</c:formatCode>
                <c:ptCount val="34"/>
                <c:pt idx="8" formatCode="0.0%">
                  <c:v>6.0433888550758E-2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078B-419E-B644-8D64CAB27613}"/>
            </c:ext>
          </c:extLst>
        </c:ser>
        <c:ser>
          <c:idx val="9"/>
          <c:order val="9"/>
          <c:tx>
            <c:strRef>
              <c:f>'bond search'!$A$74</c:f>
              <c:strCache>
                <c:ptCount val="1"/>
                <c:pt idx="0">
                  <c:v>ГТЛК, ЗО26-Д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4">
                  <a:lumMod val="60000"/>
                </a:schemeClr>
              </a:solidFill>
              <a:ln w="9525" cap="flat" cmpd="sng" algn="ctr">
                <a:solidFill>
                  <a:schemeClr val="accent4">
                    <a:lumMod val="6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9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078B-419E-B644-8D64CAB27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search'!$B$74:$AI$74</c:f>
              <c:numCache>
                <c:formatCode>General</c:formatCode>
                <c:ptCount val="34"/>
                <c:pt idx="9" formatCode="0.0%">
                  <c:v>7.4058970635258001E-2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078B-419E-B644-8D64CAB27613}"/>
            </c:ext>
          </c:extLst>
        </c:ser>
        <c:ser>
          <c:idx val="10"/>
          <c:order val="10"/>
          <c:tx>
            <c:strRef>
              <c:f>'bond search'!$A$75</c:f>
              <c:strCache>
                <c:ptCount val="1"/>
                <c:pt idx="0">
                  <c:v>НЛМК, ЗО26-Д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5">
                  <a:lumMod val="60000"/>
                </a:schemeClr>
              </a:solidFill>
              <a:ln w="9525" cap="flat" cmpd="sng" algn="ctr">
                <a:solidFill>
                  <a:schemeClr val="accent5">
                    <a:lumMod val="6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10"/>
              <c:layout>
                <c:manualLayout>
                  <c:x val="-2.5050367726325382E-2"/>
                  <c:y val="8.526508674871693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search'!$B$75:$AI$75</c:f>
              <c:numCache>
                <c:formatCode>General</c:formatCode>
                <c:ptCount val="34"/>
                <c:pt idx="10" formatCode="0.0%">
                  <c:v>5.475124661762E-2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078B-419E-B644-8D64CAB27613}"/>
            </c:ext>
          </c:extLst>
        </c:ser>
        <c:ser>
          <c:idx val="11"/>
          <c:order val="11"/>
          <c:tx>
            <c:strRef>
              <c:f>'bond search'!$A$76</c:f>
              <c:strCache>
                <c:ptCount val="1"/>
                <c:pt idx="0">
                  <c:v>Борец Капитал, ЗО-2026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6">
                  <a:lumMod val="60000"/>
                </a:schemeClr>
              </a:solidFill>
              <a:ln w="9525" cap="flat" cmpd="sng" algn="ctr">
                <a:solidFill>
                  <a:schemeClr val="accent6">
                    <a:lumMod val="6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11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078B-419E-B644-8D64CAB27613}"/>
              </c:ext>
            </c:extLst>
          </c:dPt>
          <c:dLbls>
            <c:dLbl>
              <c:idx val="11"/>
              <c:layout>
                <c:manualLayout>
                  <c:x val="-4.5199738660033704E-2"/>
                  <c:y val="-3.6354684987150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search'!$B$76:$AI$76</c:f>
              <c:numCache>
                <c:formatCode>General</c:formatCode>
                <c:ptCount val="34"/>
                <c:pt idx="11" formatCode="0.0%">
                  <c:v>6.9955073021586003E-2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078B-419E-B644-8D64CAB27613}"/>
            </c:ext>
          </c:extLst>
        </c:ser>
        <c:ser>
          <c:idx val="12"/>
          <c:order val="12"/>
          <c:tx>
            <c:strRef>
              <c:f>'bond search'!$A$77</c:f>
              <c:strCache>
                <c:ptCount val="1"/>
                <c:pt idx="0">
                  <c:v>ГМК Норильский никель, ЗО26-Д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80000"/>
                  <a:lumOff val="20000"/>
                </a:schemeClr>
              </a:soli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12"/>
              <c:layout>
                <c:manualLayout>
                  <c:x val="-7.9406321829629464E-2"/>
                  <c:y val="-2.099218750472518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search'!$B$77:$AI$77</c:f>
              <c:numCache>
                <c:formatCode>General</c:formatCode>
                <c:ptCount val="34"/>
                <c:pt idx="12" formatCode="0.0%">
                  <c:v>5.1042551167042004E-2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078B-419E-B644-8D64CAB27613}"/>
            </c:ext>
          </c:extLst>
        </c:ser>
        <c:ser>
          <c:idx val="13"/>
          <c:order val="13"/>
          <c:tx>
            <c:strRef>
              <c:f>'bond search'!$A$78</c:f>
              <c:strCache>
                <c:ptCount val="1"/>
                <c:pt idx="0">
                  <c:v>Лукойл, ЗО-26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13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078B-419E-B644-8D64CAB27613}"/>
              </c:ext>
            </c:extLst>
          </c:dPt>
          <c:dLbls>
            <c:dLbl>
              <c:idx val="13"/>
              <c:layout>
                <c:manualLayout>
                  <c:x val="-1.442519311513471E-3"/>
                  <c:y val="3.917759430144073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search'!$B$78:$AI$78</c:f>
              <c:numCache>
                <c:formatCode>General</c:formatCode>
                <c:ptCount val="34"/>
                <c:pt idx="13" formatCode="0.0%">
                  <c:v>4.9119727643519996E-2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078B-419E-B644-8D64CAB27613}"/>
            </c:ext>
          </c:extLst>
        </c:ser>
        <c:ser>
          <c:idx val="14"/>
          <c:order val="14"/>
          <c:tx>
            <c:strRef>
              <c:f>'bond search'!$A$79</c:f>
              <c:strCache>
                <c:ptCount val="1"/>
                <c:pt idx="0">
                  <c:v>Тинькофф Банк, TCS-perp2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80000"/>
                  <a:lumOff val="20000"/>
                </a:schemeClr>
              </a:soli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search'!$B$79:$AI$79</c:f>
              <c:numCache>
                <c:formatCode>General</c:formatCode>
                <c:ptCount val="34"/>
                <c:pt idx="14" formatCode="0.0%">
                  <c:v>0.14922895705851999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078B-419E-B644-8D64CAB27613}"/>
            </c:ext>
          </c:extLst>
        </c:ser>
        <c:ser>
          <c:idx val="15"/>
          <c:order val="15"/>
          <c:tx>
            <c:strRef>
              <c:f>'bond search'!$A$80</c:f>
              <c:strCache>
                <c:ptCount val="1"/>
                <c:pt idx="0">
                  <c:v>ТМК, ЗО-2027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15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078B-419E-B644-8D64CAB27613}"/>
              </c:ext>
            </c:extLst>
          </c:dPt>
          <c:dLbls>
            <c:dLbl>
              <c:idx val="15"/>
              <c:layout>
                <c:manualLayout>
                  <c:x val="2.0661906002836909E-2"/>
                  <c:y val="-1.20307306399770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search'!$B$80:$AI$80</c:f>
              <c:numCache>
                <c:formatCode>General</c:formatCode>
                <c:ptCount val="34"/>
                <c:pt idx="15" formatCode="0.0%">
                  <c:v>5.8972445661719997E-2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078B-419E-B644-8D64CAB27613}"/>
            </c:ext>
          </c:extLst>
        </c:ser>
        <c:ser>
          <c:idx val="16"/>
          <c:order val="16"/>
          <c:tx>
            <c:strRef>
              <c:f>'bond search'!$A$81</c:f>
              <c:strCache>
                <c:ptCount val="1"/>
                <c:pt idx="0">
                  <c:v>Совкомбанк, СЗО-01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5">
                  <a:lumMod val="80000"/>
                  <a:lumOff val="20000"/>
                </a:schemeClr>
              </a:soli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16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078B-419E-B644-8D64CAB27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search'!$B$81:$AI$81</c:f>
              <c:numCache>
                <c:formatCode>General</c:formatCode>
                <c:ptCount val="34"/>
                <c:pt idx="16" formatCode="0.0%">
                  <c:v>0.14310483456246001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078B-419E-B644-8D64CAB27613}"/>
            </c:ext>
          </c:extLst>
        </c:ser>
        <c:ser>
          <c:idx val="17"/>
          <c:order val="17"/>
          <c:tx>
            <c:strRef>
              <c:f>'bond search'!$A$82</c:f>
              <c:strCache>
                <c:ptCount val="1"/>
                <c:pt idx="0">
                  <c:v>ГТЛК, ЗО27-Д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6">
                  <a:lumMod val="80000"/>
                  <a:lumOff val="20000"/>
                </a:schemeClr>
              </a:soli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17"/>
              <c:layout>
                <c:manualLayout>
                  <c:x val="-1.0084191272719183E-2"/>
                  <c:y val="-2.227239562826073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search'!$B$82:$AI$82</c:f>
              <c:numCache>
                <c:formatCode>General</c:formatCode>
                <c:ptCount val="34"/>
                <c:pt idx="17" formatCode="0.0%">
                  <c:v>7.6380852251411002E-2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078B-419E-B644-8D64CAB27613}"/>
            </c:ext>
          </c:extLst>
        </c:ser>
        <c:ser>
          <c:idx val="18"/>
          <c:order val="18"/>
          <c:tx>
            <c:strRef>
              <c:f>'bond search'!$A$83</c:f>
              <c:strCache>
                <c:ptCount val="1"/>
                <c:pt idx="0">
                  <c:v>Газпром Капитал, ЗО27-1-Д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1">
                  <a:lumMod val="80000"/>
                </a:schemeClr>
              </a:solidFill>
              <a:ln w="9525" cap="flat" cmpd="sng" algn="ctr">
                <a:solidFill>
                  <a:schemeClr val="accent1">
                    <a:lumMod val="8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18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078B-419E-B644-8D64CAB27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search'!$B$83:$AI$83</c:f>
              <c:numCache>
                <c:formatCode>General</c:formatCode>
                <c:ptCount val="34"/>
                <c:pt idx="18" formatCode="0.0%">
                  <c:v>5.5775010724538998E-2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078B-419E-B644-8D64CAB27613}"/>
            </c:ext>
          </c:extLst>
        </c:ser>
        <c:ser>
          <c:idx val="19"/>
          <c:order val="19"/>
          <c:tx>
            <c:strRef>
              <c:f>'bond search'!$A$84</c:f>
              <c:strCache>
                <c:ptCount val="1"/>
                <c:pt idx="0">
                  <c:v>Лукойл, ЗО-27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lumMod val="80000"/>
                </a:schemeClr>
              </a:solidFill>
              <a:ln w="9525" cap="flat" cmpd="sng" algn="ctr">
                <a:solidFill>
                  <a:schemeClr val="accent2">
                    <a:lumMod val="8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19"/>
              <c:layout>
                <c:manualLayout>
                  <c:x val="2.0661906002836909E-2"/>
                  <c:y val="7.11827973898270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search'!$B$84:$AI$84</c:f>
              <c:numCache>
                <c:formatCode>General</c:formatCode>
                <c:ptCount val="34"/>
                <c:pt idx="19" formatCode="0.0%">
                  <c:v>4.7646950452452999E-2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4-078B-419E-B644-8D64CAB27613}"/>
            </c:ext>
          </c:extLst>
        </c:ser>
        <c:ser>
          <c:idx val="20"/>
          <c:order val="20"/>
          <c:tx>
            <c:strRef>
              <c:f>'bond search'!$A$85</c:f>
              <c:strCache>
                <c:ptCount val="1"/>
                <c:pt idx="0">
                  <c:v>Газпром Капитал, ЗО27-2-Д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3">
                  <a:lumMod val="80000"/>
                </a:schemeClr>
              </a:solidFill>
              <a:ln w="9525" cap="flat" cmpd="sng" algn="ctr">
                <a:solidFill>
                  <a:schemeClr val="accent3">
                    <a:lumMod val="8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20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078B-419E-B644-8D64CAB27613}"/>
              </c:ext>
            </c:extLst>
          </c:dPt>
          <c:dLbls>
            <c:dLbl>
              <c:idx val="20"/>
              <c:layout>
                <c:manualLayout>
                  <c:x val="2.9517000001560514E-2"/>
                  <c:y val="8.526508674871693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search'!$B$85:$AI$85</c:f>
              <c:numCache>
                <c:formatCode>General</c:formatCode>
                <c:ptCount val="34"/>
                <c:pt idx="20" formatCode="0.0%">
                  <c:v>5.9885271651069001E-2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078B-419E-B644-8D64CAB27613}"/>
            </c:ext>
          </c:extLst>
        </c:ser>
        <c:ser>
          <c:idx val="21"/>
          <c:order val="21"/>
          <c:tx>
            <c:strRef>
              <c:f>'bond search'!$A$86</c:f>
              <c:strCache>
                <c:ptCount val="1"/>
                <c:pt idx="0">
                  <c:v>Газпром Капитал, ЗО28-1-Д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80000"/>
                </a:schemeClr>
              </a:solidFill>
              <a:ln w="9525" cap="flat" cmpd="sng" algn="ctr">
                <a:solidFill>
                  <a:schemeClr val="accent4">
                    <a:lumMod val="8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21"/>
              <c:layout>
                <c:manualLayout>
                  <c:x val="-4.289404844200112E-2"/>
                  <c:y val="-1.843177125765428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search'!$B$86:$AI$86</c:f>
              <c:numCache>
                <c:formatCode>General</c:formatCode>
                <c:ptCount val="34"/>
                <c:pt idx="21" formatCode="0.0%">
                  <c:v>5.9101299315415003E-2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078B-419E-B644-8D64CAB27613}"/>
            </c:ext>
          </c:extLst>
        </c:ser>
        <c:ser>
          <c:idx val="22"/>
          <c:order val="22"/>
          <c:tx>
            <c:strRef>
              <c:f>'bond search'!$A$87</c:f>
              <c:strCache>
                <c:ptCount val="1"/>
                <c:pt idx="0">
                  <c:v>ГТЛК, ЗО28-Д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chemeClr val="accent5">
                    <a:lumMod val="8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22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078B-419E-B644-8D64CAB27613}"/>
              </c:ext>
            </c:extLst>
          </c:dPt>
          <c:dLbls>
            <c:dLbl>
              <c:idx val="22"/>
              <c:layout>
                <c:manualLayout>
                  <c:x val="-2.3804179398867666E-2"/>
                  <c:y val="-2.86734362459378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search'!$B$87:$AI$87</c:f>
              <c:numCache>
                <c:formatCode>General</c:formatCode>
                <c:ptCount val="34"/>
                <c:pt idx="22" formatCode="0.0%">
                  <c:v>7.8409704248849008E-2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078B-419E-B644-8D64CAB27613}"/>
            </c:ext>
          </c:extLst>
        </c:ser>
        <c:ser>
          <c:idx val="23"/>
          <c:order val="23"/>
          <c:tx>
            <c:strRef>
              <c:f>'bond search'!$A$88</c:f>
              <c:strCache>
                <c:ptCount val="1"/>
                <c:pt idx="0">
                  <c:v>Совкомфлот, ЗО-2028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6">
                  <a:lumMod val="80000"/>
                </a:schemeClr>
              </a:solidFill>
              <a:ln w="9525" cap="flat" cmpd="sng" algn="ctr">
                <a:solidFill>
                  <a:schemeClr val="accent6">
                    <a:lumMod val="8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23"/>
              <c:layout>
                <c:manualLayout>
                  <c:x val="-2.9732342597346202E-2"/>
                  <c:y val="3.405676180729903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search'!$B$88:$AI$88</c:f>
              <c:numCache>
                <c:formatCode>General</c:formatCode>
                <c:ptCount val="34"/>
                <c:pt idx="23" formatCode="0.0%">
                  <c:v>5.3042959387578997E-2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C-078B-419E-B644-8D64CAB27613}"/>
            </c:ext>
          </c:extLst>
        </c:ser>
        <c:ser>
          <c:idx val="24"/>
          <c:order val="24"/>
          <c:tx>
            <c:strRef>
              <c:f>'bond search'!$A$89</c:f>
              <c:strCache>
                <c:ptCount val="1"/>
                <c:pt idx="0">
                  <c:v>ФосАгро, ЗО28-Д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chemeClr val="accent1">
                    <a:lumMod val="60000"/>
                    <a:lumOff val="4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24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D-078B-419E-B644-8D64CAB27613}"/>
              </c:ext>
            </c:extLst>
          </c:dPt>
          <c:dLbls>
            <c:dLbl>
              <c:idx val="24"/>
              <c:layout>
                <c:manualLayout>
                  <c:x val="-2.8882495563810548E-2"/>
                  <c:y val="5.1979675536795299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search'!$B$89:$AI$89</c:f>
              <c:numCache>
                <c:formatCode>General</c:formatCode>
                <c:ptCount val="34"/>
                <c:pt idx="24" formatCode="0.0%">
                  <c:v>5.1538366773912998E-2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E-078B-419E-B644-8D64CAB27613}"/>
            </c:ext>
          </c:extLst>
        </c:ser>
        <c:ser>
          <c:idx val="25"/>
          <c:order val="25"/>
          <c:tx>
            <c:strRef>
              <c:f>'bond search'!$A$90</c:f>
              <c:strCache>
                <c:ptCount val="1"/>
                <c:pt idx="0">
                  <c:v>Металлоинвест, 028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lumMod val="60000"/>
                    <a:lumOff val="4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25"/>
              <c:layout>
                <c:manualLayout>
                  <c:x val="3.8930316264331722E-3"/>
                  <c:y val="5.8921830895192094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search'!$B$90:$AI$90</c:f>
              <c:numCache>
                <c:formatCode>General</c:formatCode>
                <c:ptCount val="34"/>
                <c:pt idx="25" formatCode="0.0%">
                  <c:v>5.5507779950194E-2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0-078B-419E-B644-8D64CAB27613}"/>
            </c:ext>
          </c:extLst>
        </c:ser>
        <c:ser>
          <c:idx val="26"/>
          <c:order val="26"/>
          <c:tx>
            <c:strRef>
              <c:f>'bond search'!$A$91</c:f>
              <c:strCache>
                <c:ptCount val="1"/>
                <c:pt idx="0">
                  <c:v>Газпром Капитал, ЗО29-1-Д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3">
                    <a:lumMod val="60000"/>
                    <a:lumOff val="4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26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1-078B-419E-B644-8D64CAB27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search'!$B$91:$AI$91</c:f>
              <c:numCache>
                <c:formatCode>General</c:formatCode>
                <c:ptCount val="34"/>
                <c:pt idx="26" formatCode="0.0%">
                  <c:v>6.5761474284649998E-2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2-078B-419E-B644-8D64CAB27613}"/>
            </c:ext>
          </c:extLst>
        </c:ser>
        <c:ser>
          <c:idx val="27"/>
          <c:order val="27"/>
          <c:tx>
            <c:strRef>
              <c:f>'bond search'!$A$92</c:f>
              <c:strCache>
                <c:ptCount val="1"/>
                <c:pt idx="0">
                  <c:v>ГТЛК, ЗО29-Д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60000"/>
                    <a:lumOff val="4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27"/>
              <c:layout>
                <c:manualLayout>
                  <c:x val="-2.5328622523995276E-2"/>
                  <c:y val="-2.227239562826063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search'!$B$92:$AI$92</c:f>
              <c:numCache>
                <c:formatCode>General</c:formatCode>
                <c:ptCount val="34"/>
                <c:pt idx="27" formatCode="0.0%">
                  <c:v>8.2489025390118001E-2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4-078B-419E-B644-8D64CAB27613}"/>
            </c:ext>
          </c:extLst>
        </c:ser>
        <c:ser>
          <c:idx val="28"/>
          <c:order val="28"/>
          <c:tx>
            <c:strRef>
              <c:f>'bond search'!$A$93</c:f>
              <c:strCache>
                <c:ptCount val="1"/>
                <c:pt idx="0">
                  <c:v>Газпром Капитал, ЗО30-1-Д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5">
                    <a:lumMod val="60000"/>
                    <a:lumOff val="4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28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5-078B-419E-B644-8D64CAB27613}"/>
              </c:ext>
            </c:extLst>
          </c:dPt>
          <c:dLbls>
            <c:dLbl>
              <c:idx val="28"/>
              <c:layout>
                <c:manualLayout>
                  <c:x val="-4.136960531687351E-2"/>
                  <c:y val="-4.275572560482777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078B-419E-B644-8D64CAB276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search'!$B$93:$AI$93</c:f>
              <c:numCache>
                <c:formatCode>General</c:formatCode>
                <c:ptCount val="34"/>
                <c:pt idx="28" formatCode="0.0%">
                  <c:v>6.5593283634597002E-2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6-078B-419E-B644-8D64CAB27613}"/>
            </c:ext>
          </c:extLst>
        </c:ser>
        <c:ser>
          <c:idx val="29"/>
          <c:order val="29"/>
          <c:tx>
            <c:strRef>
              <c:f>'bond search'!$A$94</c:f>
              <c:strCache>
                <c:ptCount val="1"/>
                <c:pt idx="0">
                  <c:v>Лукойл, ЗО-30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search'!$B$94:$AI$94</c:f>
              <c:numCache>
                <c:formatCode>General</c:formatCode>
                <c:ptCount val="34"/>
                <c:pt idx="29" formatCode="0.0%">
                  <c:v>5.0774012539744999E-2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7-078B-419E-B644-8D64CAB27613}"/>
            </c:ext>
          </c:extLst>
        </c:ser>
        <c:ser>
          <c:idx val="30"/>
          <c:order val="30"/>
          <c:tx>
            <c:strRef>
              <c:f>'bond search'!$A$95</c:f>
              <c:strCache>
                <c:ptCount val="1"/>
                <c:pt idx="0">
                  <c:v>Газпром Капитал, ЗО31-1-Д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chemeClr val="accent1">
                    <a:lumMod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30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8-078B-419E-B644-8D64CAB27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search'!$B$95:$AI$95</c:f>
              <c:numCache>
                <c:formatCode>General</c:formatCode>
                <c:ptCount val="34"/>
                <c:pt idx="30" formatCode="0.0%">
                  <c:v>6.5302354914983998E-2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9-078B-419E-B644-8D64CAB27613}"/>
            </c:ext>
          </c:extLst>
        </c:ser>
        <c:ser>
          <c:idx val="31"/>
          <c:order val="31"/>
          <c:tx>
            <c:strRef>
              <c:f>'bond search'!$A$96</c:f>
              <c:strCache>
                <c:ptCount val="1"/>
                <c:pt idx="0">
                  <c:v>Лукойл, ЗО-31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accent2">
                    <a:lumMod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search'!$B$96:$AI$96</c:f>
              <c:numCache>
                <c:formatCode>General</c:formatCode>
                <c:ptCount val="34"/>
                <c:pt idx="31" formatCode="0.0%">
                  <c:v>4.9868763048695003E-2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A-078B-419E-B644-8D64CAB27613}"/>
            </c:ext>
          </c:extLst>
        </c:ser>
        <c:ser>
          <c:idx val="32"/>
          <c:order val="32"/>
          <c:tx>
            <c:strRef>
              <c:f>'bond search'!$A$97</c:f>
              <c:strCache>
                <c:ptCount val="1"/>
                <c:pt idx="0">
                  <c:v>Газпром Капитал, ЗО34-1-Д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accent3">
                    <a:lumMod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32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B-078B-419E-B644-8D64CAB27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search'!$B$97:$AI$97</c:f>
              <c:numCache>
                <c:formatCode>General</c:formatCode>
                <c:ptCount val="34"/>
                <c:pt idx="32" formatCode="0.0%">
                  <c:v>6.7874376961463007E-2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078B-419E-B644-8D64CAB27613}"/>
            </c:ext>
          </c:extLst>
        </c:ser>
        <c:ser>
          <c:idx val="33"/>
          <c:order val="33"/>
          <c:tx>
            <c:strRef>
              <c:f>'bond search'!$A$98</c:f>
              <c:strCache>
                <c:ptCount val="1"/>
                <c:pt idx="0">
                  <c:v>Газпром Капитал, ЗО37-1-Д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noFill/>
              <a:ln w="9525" cap="flat" cmpd="sng" algn="ctr">
                <a:solidFill>
                  <a:schemeClr val="accent4">
                    <a:lumMod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Pt>
            <c:idx val="33"/>
            <c:marker>
              <c:symbol val="circle"/>
              <c:size val="10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D-078B-419E-B644-8D64CAB27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'bond search'!$B$64:$AI$64</c:f>
              <c:numCache>
                <c:formatCode>0.00</c:formatCode>
                <c:ptCount val="34"/>
                <c:pt idx="0">
                  <c:v>0.29444444444444001</c:v>
                </c:pt>
                <c:pt idx="1">
                  <c:v>0.33055555555555999</c:v>
                </c:pt>
                <c:pt idx="2">
                  <c:v>0.58611111111111003</c:v>
                </c:pt>
                <c:pt idx="3">
                  <c:v>0.59722222222221999</c:v>
                </c:pt>
                <c:pt idx="4">
                  <c:v>0.94166666666666998</c:v>
                </c:pt>
                <c:pt idx="5">
                  <c:v>1.175</c:v>
                </c:pt>
                <c:pt idx="6">
                  <c:v>1.575</c:v>
                </c:pt>
                <c:pt idx="7">
                  <c:v>1.95</c:v>
                </c:pt>
                <c:pt idx="8">
                  <c:v>1.9916666666667</c:v>
                </c:pt>
                <c:pt idx="9">
                  <c:v>2.0111111111111</c:v>
                </c:pt>
                <c:pt idx="10">
                  <c:v>2.2944444444443999</c:v>
                </c:pt>
                <c:pt idx="11">
                  <c:v>2.5916666666667001</c:v>
                </c:pt>
                <c:pt idx="12">
                  <c:v>2.7027777777778002</c:v>
                </c:pt>
                <c:pt idx="13">
                  <c:v>2.7166666666667001</c:v>
                </c:pt>
                <c:pt idx="14">
                  <c:v>2.85</c:v>
                </c:pt>
                <c:pt idx="15">
                  <c:v>2.9944444444444001</c:v>
                </c:pt>
                <c:pt idx="16">
                  <c:v>3.0083333333333</c:v>
                </c:pt>
                <c:pt idx="17">
                  <c:v>3.0722222222222002</c:v>
                </c:pt>
                <c:pt idx="18">
                  <c:v>3.1083333333333001</c:v>
                </c:pt>
                <c:pt idx="19">
                  <c:v>3.2</c:v>
                </c:pt>
                <c:pt idx="20">
                  <c:v>3.375</c:v>
                </c:pt>
                <c:pt idx="21">
                  <c:v>3.9777777777778001</c:v>
                </c:pt>
                <c:pt idx="22">
                  <c:v>4.0333333333333004</c:v>
                </c:pt>
                <c:pt idx="23">
                  <c:v>4.2</c:v>
                </c:pt>
                <c:pt idx="24">
                  <c:v>4.5888888888889001</c:v>
                </c:pt>
                <c:pt idx="25">
                  <c:v>4.6888888888888998</c:v>
                </c:pt>
                <c:pt idx="26">
                  <c:v>4.9527777777777997</c:v>
                </c:pt>
                <c:pt idx="27">
                  <c:v>5.0361111111110999</c:v>
                </c:pt>
                <c:pt idx="28">
                  <c:v>6.0305555555556003</c:v>
                </c:pt>
                <c:pt idx="29">
                  <c:v>6.2277777777778001</c:v>
                </c:pt>
                <c:pt idx="30">
                  <c:v>7.4166666666666998</c:v>
                </c:pt>
                <c:pt idx="31">
                  <c:v>7.7</c:v>
                </c:pt>
                <c:pt idx="32">
                  <c:v>10.205555555556</c:v>
                </c:pt>
                <c:pt idx="33">
                  <c:v>13.505555555556001</c:v>
                </c:pt>
              </c:numCache>
            </c:numRef>
          </c:xVal>
          <c:yVal>
            <c:numRef>
              <c:f>'bond search'!$B$98:$AI$98</c:f>
              <c:numCache>
                <c:formatCode>General</c:formatCode>
                <c:ptCount val="34"/>
                <c:pt idx="33" formatCode="0.0%">
                  <c:v>6.9389821549975E-2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E-078B-419E-B644-8D64CAB276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9900176"/>
        <c:axId val="159904880"/>
      </c:scatterChart>
      <c:valAx>
        <c:axId val="159900176"/>
        <c:scaling>
          <c:orientation val="minMax"/>
          <c:max val="8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ru-RU"/>
          </a:p>
        </c:txPr>
        <c:crossAx val="159904880"/>
        <c:crosses val="autoZero"/>
        <c:crossBetween val="midCat"/>
      </c:valAx>
      <c:valAx>
        <c:axId val="159904880"/>
        <c:scaling>
          <c:orientation val="minMax"/>
          <c:max val="9.0000000000000024E-2"/>
          <c:min val="4.0000000000000008E-2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ru-RU"/>
          </a:p>
        </c:txPr>
        <c:crossAx val="159900176"/>
        <c:crosses val="autoZero"/>
        <c:crossBetween val="midCat"/>
        <c:majorUnit val="1.0000000000000004E-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46720-81F0-4324-AC9C-90D081F73A4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42950"/>
            <a:ext cx="2571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05350"/>
            <a:ext cx="5486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2BD86-8C14-4E3E-8DD8-7A85730B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0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2BD86-8C14-4E3E-8DD8-7A85730BBB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6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2BD86-8C14-4E3E-8DD8-7A85730BBB7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4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B8006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799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6858000" y="0"/>
                </a:moveTo>
                <a:lnTo>
                  <a:pt x="0" y="1"/>
                </a:lnTo>
              </a:path>
            </a:pathLst>
          </a:custGeom>
          <a:ln w="15875">
            <a:solidFill>
              <a:srgbClr val="A60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162" y="267736"/>
            <a:ext cx="969691" cy="24332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12221" y="4179"/>
            <a:ext cx="0" cy="5728970"/>
          </a:xfrm>
          <a:custGeom>
            <a:avLst/>
            <a:gdLst/>
            <a:ahLst/>
            <a:cxnLst/>
            <a:rect l="l" t="t" r="r" b="b"/>
            <a:pathLst>
              <a:path h="5728970">
                <a:moveTo>
                  <a:pt x="0" y="0"/>
                </a:moveTo>
                <a:lnTo>
                  <a:pt x="0" y="5728406"/>
                </a:lnTo>
              </a:path>
            </a:pathLst>
          </a:custGeom>
          <a:ln w="15876">
            <a:solidFill>
              <a:srgbClr val="A60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B8006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040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B8006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B8006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09896"/>
            <a:ext cx="6858000" cy="13335"/>
          </a:xfrm>
          <a:custGeom>
            <a:avLst/>
            <a:gdLst/>
            <a:ahLst/>
            <a:cxnLst/>
            <a:rect l="l" t="t" r="r" b="b"/>
            <a:pathLst>
              <a:path w="6858000" h="13334">
                <a:moveTo>
                  <a:pt x="0" y="0"/>
                </a:moveTo>
                <a:lnTo>
                  <a:pt x="6858000" y="13063"/>
                </a:lnTo>
              </a:path>
            </a:pathLst>
          </a:custGeom>
          <a:ln w="6350">
            <a:solidFill>
              <a:srgbClr val="940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3837" y="0"/>
            <a:ext cx="13335" cy="9906000"/>
          </a:xfrm>
          <a:custGeom>
            <a:avLst/>
            <a:gdLst/>
            <a:ahLst/>
            <a:cxnLst/>
            <a:rect l="l" t="t" r="r" b="b"/>
            <a:pathLst>
              <a:path w="13335" h="9906000">
                <a:moveTo>
                  <a:pt x="13063" y="0"/>
                </a:moveTo>
                <a:lnTo>
                  <a:pt x="0" y="9906000"/>
                </a:lnTo>
              </a:path>
            </a:pathLst>
          </a:custGeom>
          <a:ln w="6350">
            <a:solidFill>
              <a:srgbClr val="940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0407" y="250687"/>
            <a:ext cx="1038575" cy="2613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024" y="401827"/>
            <a:ext cx="150748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B8006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583" y="2027427"/>
            <a:ext cx="5027295" cy="2341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hyperlink" Target="http://www.brokerkf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okerkf.ru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kerkf.ru/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mailto:sales@brokerkf.ru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okerkf.r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kerkf.ru/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kerkf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okerkf.ru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okerkf.ru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okerkf.ru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okerkf.ru/" TargetMode="Externa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okerkf.r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368" y="847244"/>
            <a:ext cx="0" cy="9062085"/>
          </a:xfrm>
          <a:custGeom>
            <a:avLst/>
            <a:gdLst/>
            <a:ahLst/>
            <a:cxnLst/>
            <a:rect l="l" t="t" r="r" b="b"/>
            <a:pathLst>
              <a:path h="9062085">
                <a:moveTo>
                  <a:pt x="0" y="0"/>
                </a:moveTo>
                <a:lnTo>
                  <a:pt x="0" y="9061930"/>
                </a:lnTo>
              </a:path>
            </a:pathLst>
          </a:custGeom>
          <a:ln w="19413">
            <a:solidFill>
              <a:srgbClr val="94005F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3" name="object 3"/>
          <p:cNvSpPr/>
          <p:nvPr/>
        </p:nvSpPr>
        <p:spPr>
          <a:xfrm>
            <a:off x="300662" y="125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413" y="0"/>
                </a:lnTo>
              </a:path>
            </a:pathLst>
          </a:custGeom>
          <a:ln w="8865">
            <a:solidFill>
              <a:srgbClr val="94005F"/>
            </a:solidFill>
          </a:ln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407" y="250687"/>
            <a:ext cx="1038575" cy="2613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34145" y="307275"/>
            <a:ext cx="9296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900" b="1" spc="-170" dirty="0">
                <a:solidFill>
                  <a:srgbClr val="94005F"/>
                </a:solidFill>
                <a:latin typeface="Verdana"/>
                <a:cs typeface="Verdana"/>
                <a:hlinkClick r:id="rId4"/>
              </a:rPr>
              <a:t>www.brokerkf.ru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135" y="990600"/>
            <a:ext cx="3054065" cy="73347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spcBef>
                <a:spcPts val="495"/>
              </a:spcBef>
            </a:pPr>
            <a:r>
              <a:rPr sz="1050" b="1" spc="-85" dirty="0">
                <a:solidFill>
                  <a:srgbClr val="A71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Фондовый </a:t>
            </a:r>
            <a:r>
              <a:rPr sz="1050" b="1" spc="-85" dirty="0" err="1">
                <a:solidFill>
                  <a:srgbClr val="A71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  <a:r>
              <a:rPr sz="1050" b="1" spc="-85" dirty="0">
                <a:solidFill>
                  <a:srgbClr val="A71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</a:p>
          <a:p>
            <a:pPr marL="205740" indent="-171450">
              <a:spcBef>
                <a:spcPts val="275"/>
              </a:spcBef>
              <a:buFontTx/>
              <a:buChar char="─"/>
            </a:pP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По итогам недели индекс </a:t>
            </a:r>
            <a:r>
              <a:rPr lang="ru-RU" sz="900" dirty="0" err="1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МoсБиржи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 вырос на 1,8% до уровня 3456 пунктов, преодолев отметку в 3400 пунктов.</a:t>
            </a:r>
          </a:p>
          <a:p>
            <a:pPr marL="205740" indent="-171450">
              <a:spcBef>
                <a:spcPts val="275"/>
              </a:spcBef>
              <a:buFontTx/>
              <a:buChar char="─"/>
            </a:pPr>
            <a:r>
              <a:rPr lang="ru-RU" sz="900" b="1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Лидерами недели</a:t>
            </a:r>
            <a:r>
              <a:rPr lang="ru-RU" sz="9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</a:t>
            </a:r>
            <a:r>
              <a:rPr lang="ru-RU" sz="900" b="1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стали</a:t>
            </a:r>
            <a:r>
              <a:rPr lang="ru-RU" sz="9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: ЭН+ГРУП </a:t>
            </a:r>
            <a:r>
              <a:rPr lang="ru-RU" sz="900" spc="-10" dirty="0" err="1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ао</a:t>
            </a:r>
            <a:r>
              <a:rPr lang="ru-RU" sz="9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 +13,7%, РУСАЛ </a:t>
            </a:r>
            <a:r>
              <a:rPr lang="ru-RU" sz="900" spc="-10" dirty="0" err="1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ао</a:t>
            </a:r>
            <a:r>
              <a:rPr lang="ru-RU" sz="9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 +11,3%, Полюс +10%, </a:t>
            </a:r>
            <a:r>
              <a:rPr lang="ru-RU" sz="900" spc="-10" dirty="0" err="1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Селигдар</a:t>
            </a:r>
            <a:r>
              <a:rPr lang="ru-RU" sz="9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+5,4%, НЛМК </a:t>
            </a:r>
            <a:r>
              <a:rPr lang="ru-RU" sz="900" spc="-10" dirty="0" err="1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ао</a:t>
            </a:r>
            <a:r>
              <a:rPr lang="ru-RU" sz="9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</a:t>
            </a:r>
            <a:r>
              <a:rPr lang="ru-RU" sz="9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+4,5%.</a:t>
            </a:r>
          </a:p>
          <a:p>
            <a:pPr marL="205740" indent="-171450">
              <a:spcBef>
                <a:spcPts val="275"/>
              </a:spcBef>
              <a:buFontTx/>
              <a:buChar char="─"/>
            </a:pPr>
            <a:r>
              <a:rPr lang="ru-RU" sz="900" b="1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Аутсайдерами недели стали</a:t>
            </a:r>
            <a:r>
              <a:rPr lang="ru-RU" sz="9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: OZON -4,3%, Мечел-ап -3,8%, Мечел-</a:t>
            </a:r>
            <a:r>
              <a:rPr lang="ru-RU" sz="900" spc="-10" dirty="0" err="1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ао</a:t>
            </a:r>
            <a:r>
              <a:rPr lang="ru-RU" sz="9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-2,4%, Самолет </a:t>
            </a:r>
            <a:r>
              <a:rPr lang="ru-RU" sz="900" spc="-10" dirty="0" err="1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ао</a:t>
            </a:r>
            <a:r>
              <a:rPr lang="ru-RU" sz="9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-2,3%, </a:t>
            </a:r>
            <a:r>
              <a:rPr lang="ru-RU" sz="900" spc="-10" dirty="0" err="1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Русагро</a:t>
            </a:r>
            <a:r>
              <a:rPr lang="ru-RU" sz="9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-2%. </a:t>
            </a:r>
          </a:p>
          <a:p>
            <a:pPr marL="205740" indent="-171450">
              <a:spcBef>
                <a:spcPts val="275"/>
              </a:spcBef>
              <a:buFontTx/>
              <a:buChar char="─"/>
            </a:pP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МФК «</a:t>
            </a:r>
            <a:r>
              <a:rPr lang="ru-RU" sz="900" dirty="0" err="1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Займер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» провел IPO по нижней границе ценового диапазона - 235 рублей за акцию. Оценка компании составила 23,5 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млрд 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рублей. Компания привлекла 3,5 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млрд рублей. 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Доля 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акций в свободном обращении 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(</a:t>
            </a:r>
            <a:r>
              <a:rPr lang="ru-RU" sz="900" dirty="0" err="1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free-float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) составила 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около 15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%. В первые минуты торгов акции компании снижались почти на 3%.</a:t>
            </a:r>
            <a:endParaRPr lang="ru-RU" sz="900" dirty="0">
              <a:solidFill>
                <a:srgbClr val="404040"/>
              </a:solidFill>
              <a:latin typeface="Franklin Gothic Medium"/>
              <a:cs typeface="Franklin Gothic Medium"/>
            </a:endParaRPr>
          </a:p>
          <a:p>
            <a:pPr marL="205740" indent="-171450">
              <a:spcBef>
                <a:spcPts val="275"/>
              </a:spcBef>
              <a:buFontTx/>
              <a:buChar char="─"/>
            </a:pP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Совет директоров компании </a:t>
            </a:r>
            <a:r>
              <a:rPr lang="ru-RU" sz="900" dirty="0" err="1">
                <a:solidFill>
                  <a:srgbClr val="404040"/>
                </a:solidFill>
                <a:latin typeface="Franklin Gothic Medium"/>
                <a:cs typeface="Franklin Gothic Medium"/>
              </a:rPr>
              <a:t>Henderson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рекомендовал акционерам дивиденды за первый квартал 2024 года в размере 30 рублей на акцию. Дивидендная отсечка - 3 июня.</a:t>
            </a:r>
          </a:p>
          <a:p>
            <a:pPr marL="205740" indent="-171450">
              <a:spcBef>
                <a:spcPts val="275"/>
              </a:spcBef>
              <a:buFontTx/>
              <a:buChar char="─"/>
            </a:pPr>
            <a:r>
              <a:rPr lang="ru-RU" sz="900" dirty="0" err="1">
                <a:solidFill>
                  <a:srgbClr val="404040"/>
                </a:solidFill>
                <a:latin typeface="Franklin Gothic Medium"/>
                <a:cs typeface="Franklin Gothic Medium"/>
              </a:rPr>
              <a:t>Новатэк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представил операционные результаты за 1 квартал 2024 года. Добыча углеводородов увеличилась на 2,7% г/г до 167,4 млн БНЭ. Переработка на двух заводах 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снизилась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: на </a:t>
            </a:r>
            <a:r>
              <a:rPr lang="ru-RU" sz="900" dirty="0" err="1">
                <a:solidFill>
                  <a:srgbClr val="404040"/>
                </a:solidFill>
                <a:latin typeface="Franklin Gothic Medium"/>
                <a:cs typeface="Franklin Gothic Medium"/>
              </a:rPr>
              <a:t>Пуровском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ЗПК на 2,8%,  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в Усть-Луге резко упали — на 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23%.</a:t>
            </a:r>
          </a:p>
          <a:p>
            <a:pPr marL="205740" indent="-171450">
              <a:spcBef>
                <a:spcPts val="275"/>
              </a:spcBef>
              <a:buFontTx/>
              <a:buChar char="─"/>
            </a:pP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МТС Банк объявил о планах провести IPO на </a:t>
            </a:r>
            <a:r>
              <a:rPr lang="ru-RU" sz="900" dirty="0" err="1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Мосбирже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. Банк планирует разместится в формате </a:t>
            </a:r>
            <a:r>
              <a:rPr lang="ru-RU" sz="900" dirty="0" err="1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cash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–</a:t>
            </a:r>
            <a:r>
              <a:rPr lang="ru-RU" sz="900" dirty="0" err="1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in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. Ожидается, что 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д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оля акций в свободном обращении (</a:t>
            </a:r>
            <a:r>
              <a:rPr lang="ru-RU" sz="900" dirty="0" err="1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free-float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) может составит до 15%. Оценка банка может находится в диапазоне от 60 до 80 млрд рублей, что составляет от 0,78х до 1,05х по </a:t>
            </a:r>
            <a:r>
              <a:rPr lang="en-US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P/BV. 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Банк привлечет с рынка в таком случае до 10–11 млрд рублей, которые направит на развитие.</a:t>
            </a:r>
          </a:p>
          <a:p>
            <a:pPr marL="205740" indent="-171450">
              <a:spcBef>
                <a:spcPts val="275"/>
              </a:spcBef>
              <a:buFontTx/>
              <a:buChar char="─"/>
            </a:pP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НЛМК объявил дивиденды за 2023 год. Совет директоров компании рекомендовал выплатить 25,43 рублей на одну акцию в качестве дивидендов за 2023 год. Окончательное решение по выплатам будет принято на общем собрании акционеров 14 мая. Дата закрытия реестра - 27 мая 2024. После объявления дивидендов акции компании выросли до 2–х летнего 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максимума 229 рублей.</a:t>
            </a:r>
          </a:p>
          <a:p>
            <a:pPr marL="205740" indent="-171450">
              <a:spcBef>
                <a:spcPts val="275"/>
              </a:spcBef>
              <a:buFontTx/>
              <a:buChar char="─"/>
            </a:pP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Успешно состоялся первый проект АЛРОСА и </a:t>
            </a:r>
            <a:r>
              <a:rPr lang="ru-RU" sz="900" dirty="0" err="1">
                <a:solidFill>
                  <a:srgbClr val="404040"/>
                </a:solidFill>
                <a:latin typeface="Franklin Gothic Medium"/>
                <a:cs typeface="Franklin Gothic Medium"/>
              </a:rPr>
              <a:t>Альфа-банка</a:t>
            </a:r>
            <a:r>
              <a:rPr lang="ru-RU" sz="900" dirty="0">
                <a:solidFill>
                  <a:srgbClr val="404040"/>
                </a:solidFill>
                <a:latin typeface="Franklin Gothic Medium"/>
                <a:cs typeface="Franklin Gothic Medium"/>
              </a:rPr>
              <a:t> по выпуску цифровых финансовых активов (ЦФА), привязанных к продажам бриллиантов инвестиционного класса. 100% ЦФА выкуплены инвесторами до официального срока завершения эмиссии.</a:t>
            </a:r>
          </a:p>
          <a:p>
            <a:pPr marL="205740" indent="-171450">
              <a:spcBef>
                <a:spcPts val="275"/>
              </a:spcBef>
              <a:buFontTx/>
              <a:buChar char="─"/>
            </a:pPr>
            <a:endParaRPr lang="ru-RU" sz="900" dirty="0">
              <a:solidFill>
                <a:srgbClr val="404040"/>
              </a:solidFill>
              <a:latin typeface="Franklin Gothic Medium"/>
              <a:cs typeface="Franklin Gothic Medium"/>
            </a:endParaRPr>
          </a:p>
          <a:p>
            <a:pPr marL="205740" indent="-171450">
              <a:spcBef>
                <a:spcPts val="275"/>
              </a:spcBef>
              <a:buFontTx/>
              <a:buChar char="─"/>
            </a:pPr>
            <a:endParaRPr lang="ru-RU" sz="900" dirty="0">
              <a:solidFill>
                <a:srgbClr val="404040"/>
              </a:solidFill>
              <a:latin typeface="Franklin Gothic Medium"/>
              <a:cs typeface="Franklin Gothic Medium"/>
            </a:endParaRPr>
          </a:p>
          <a:p>
            <a:pPr marL="205740" indent="-171450">
              <a:spcBef>
                <a:spcPts val="275"/>
              </a:spcBef>
              <a:buFontTx/>
              <a:buChar char="─"/>
            </a:pPr>
            <a:endParaRPr lang="en-US" sz="900" dirty="0" smtClean="0">
              <a:solidFill>
                <a:srgbClr val="404040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53353"/>
              </p:ext>
            </p:extLst>
          </p:nvPr>
        </p:nvGraphicFramePr>
        <p:xfrm>
          <a:off x="3819132" y="1053528"/>
          <a:ext cx="2895599" cy="1317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5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0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345"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Актив</a:t>
                      </a:r>
                      <a:endParaRPr sz="1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6669" marB="0">
                    <a:solidFill>
                      <a:srgbClr val="A7115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00" spc="-2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Цена</a:t>
                      </a:r>
                      <a:endParaRPr sz="1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6669" marB="0">
                    <a:solidFill>
                      <a:srgbClr val="A7115C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За</a:t>
                      </a:r>
                      <a:r>
                        <a:rPr sz="1000" spc="-35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неделю</a:t>
                      </a:r>
                      <a:endParaRPr sz="1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6669" marB="0">
                    <a:solidFill>
                      <a:srgbClr val="A71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10" dirty="0">
                          <a:latin typeface="Franklin Gothic Medium"/>
                          <a:cs typeface="Franklin Gothic Medium"/>
                        </a:rPr>
                        <a:t>IMOEX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2384" marB="0">
                    <a:solidFill>
                      <a:srgbClr val="F8FCFD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900" spc="-10" dirty="0" smtClean="0">
                          <a:latin typeface="Franklin Gothic Medium"/>
                          <a:cs typeface="Franklin Gothic Medium"/>
                        </a:rPr>
                        <a:t>3456,01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2384" marB="0">
                    <a:solidFill>
                      <a:srgbClr val="F8FCFD"/>
                    </a:solidFill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1,80%</a:t>
                      </a:r>
                      <a:endParaRPr lang="ru-RU"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2384" marB="0">
                    <a:solidFill>
                      <a:srgbClr val="F8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-10" dirty="0">
                          <a:latin typeface="Franklin Gothic Medium"/>
                          <a:cs typeface="Franklin Gothic Medium"/>
                        </a:rPr>
                        <a:t>BRENT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6830" marB="0">
                    <a:solidFill>
                      <a:srgbClr val="F8FCFD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900" spc="-10" dirty="0" smtClean="0">
                          <a:latin typeface="Franklin Gothic Medium"/>
                          <a:cs typeface="Franklin Gothic Medium"/>
                        </a:rPr>
                        <a:t>9</a:t>
                      </a:r>
                      <a:r>
                        <a:rPr lang="ru-RU" sz="900" spc="-10" dirty="0" smtClean="0">
                          <a:latin typeface="Franklin Gothic Medium"/>
                          <a:cs typeface="Franklin Gothic Medium"/>
                        </a:rPr>
                        <a:t>0</a:t>
                      </a:r>
                      <a:r>
                        <a:rPr sz="900" spc="-10" dirty="0" smtClean="0"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ru-RU" sz="900" spc="-10" dirty="0" smtClean="0">
                          <a:latin typeface="Franklin Gothic Medium"/>
                          <a:cs typeface="Franklin Gothic Medium"/>
                        </a:rPr>
                        <a:t>45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6830" marB="0">
                    <a:solidFill>
                      <a:srgbClr val="F8FCFD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- </a:t>
                      </a:r>
                      <a:r>
                        <a:rPr lang="en-US" sz="900" spc="-2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0</a:t>
                      </a:r>
                      <a:r>
                        <a:rPr lang="ru-RU" sz="900" spc="-2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,79%</a:t>
                      </a:r>
                      <a:endParaRPr lang="ru-RU" sz="900" dirty="0" smtClean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6830" marB="0">
                    <a:solidFill>
                      <a:srgbClr val="F8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781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10" dirty="0">
                          <a:latin typeface="Franklin Gothic Medium"/>
                          <a:cs typeface="Franklin Gothic Medium"/>
                        </a:rPr>
                        <a:t>USDRUB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8FCFD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900" spc="-10" dirty="0" smtClean="0">
                          <a:latin typeface="Franklin Gothic Medium"/>
                          <a:cs typeface="Franklin Gothic Medium"/>
                        </a:rPr>
                        <a:t>9</a:t>
                      </a:r>
                      <a:r>
                        <a:rPr lang="en-US" sz="900" spc="-10" dirty="0" smtClean="0">
                          <a:latin typeface="Franklin Gothic Medium"/>
                          <a:cs typeface="Franklin Gothic Medium"/>
                        </a:rPr>
                        <a:t>3</a:t>
                      </a:r>
                      <a:r>
                        <a:rPr lang="ru-RU" sz="900" spc="-10" dirty="0" smtClean="0"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en-US" sz="900" spc="-10" dirty="0" smtClean="0">
                          <a:latin typeface="Franklin Gothic Medium"/>
                          <a:cs typeface="Franklin Gothic Medium"/>
                        </a:rPr>
                        <a:t>31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8FCFD"/>
                    </a:solidFill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1</a:t>
                      </a:r>
                      <a:r>
                        <a:rPr lang="ru-RU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en-US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70</a:t>
                      </a:r>
                      <a:r>
                        <a:rPr lang="ru-RU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%</a:t>
                      </a:r>
                      <a:endParaRPr lang="ru-RU"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8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10" dirty="0">
                          <a:latin typeface="Franklin Gothic Medium"/>
                          <a:cs typeface="Franklin Gothic Medium"/>
                        </a:rPr>
                        <a:t>EURRUB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8FCFD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900" spc="-10" dirty="0" smtClean="0">
                          <a:latin typeface="Franklin Gothic Medium"/>
                          <a:cs typeface="Franklin Gothic Medium"/>
                        </a:rPr>
                        <a:t>99,33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8FCFD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- </a:t>
                      </a:r>
                      <a:r>
                        <a:rPr lang="en-US" sz="900" spc="-2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0</a:t>
                      </a:r>
                      <a:r>
                        <a:rPr lang="ru-RU" sz="900" spc="-2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en-US" sz="900" spc="-2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lang="ru-RU" sz="900" spc="-2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%</a:t>
                      </a:r>
                      <a:endParaRPr lang="ru-RU" sz="900" dirty="0" smtClean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8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20" dirty="0">
                          <a:latin typeface="Franklin Gothic Medium"/>
                          <a:cs typeface="Franklin Gothic Medium"/>
                        </a:rPr>
                        <a:t>GOLD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8FCFD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900" spc="-10" dirty="0" smtClean="0">
                          <a:latin typeface="Franklin Gothic Medium"/>
                          <a:cs typeface="Franklin Gothic Medium"/>
                        </a:rPr>
                        <a:t>2394,10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8FCFD"/>
                    </a:solidFill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4</a:t>
                      </a:r>
                      <a:r>
                        <a:rPr lang="ru-RU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en-US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63</a:t>
                      </a:r>
                      <a:r>
                        <a:rPr lang="ru-RU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%</a:t>
                      </a:r>
                      <a:endParaRPr lang="ru-RU"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8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0" y="5690"/>
            <a:ext cx="6858000" cy="842010"/>
            <a:chOff x="0" y="5690"/>
            <a:chExt cx="6858000" cy="842010"/>
          </a:xfrm>
        </p:grpSpPr>
        <p:sp>
          <p:nvSpPr>
            <p:cNvPr id="10" name="object 10"/>
            <p:cNvSpPr/>
            <p:nvPr/>
          </p:nvSpPr>
          <p:spPr>
            <a:xfrm>
              <a:off x="0" y="5690"/>
              <a:ext cx="6858000" cy="842010"/>
            </a:xfrm>
            <a:custGeom>
              <a:avLst/>
              <a:gdLst/>
              <a:ahLst/>
              <a:cxnLst/>
              <a:rect l="l" t="t" r="r" b="b"/>
              <a:pathLst>
                <a:path w="6858000" h="842010">
                  <a:moveTo>
                    <a:pt x="6858000" y="0"/>
                  </a:moveTo>
                  <a:lnTo>
                    <a:pt x="0" y="0"/>
                  </a:lnTo>
                  <a:lnTo>
                    <a:pt x="0" y="841554"/>
                  </a:lnTo>
                  <a:lnTo>
                    <a:pt x="6858000" y="841554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7255" y="280416"/>
              <a:ext cx="1179576" cy="2987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8675" y="201140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4501" y="260603"/>
            <a:ext cx="322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Обзор рынка </a:t>
            </a:r>
            <a:r>
              <a:rPr sz="2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.0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.2024</a:t>
            </a:r>
            <a:endParaRPr sz="2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6284" y="2518968"/>
            <a:ext cx="15202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85" dirty="0" smtClean="0">
                <a:solidFill>
                  <a:srgbClr val="A7115C"/>
                </a:solidFill>
                <a:latin typeface="Arial"/>
                <a:cs typeface="Arial"/>
              </a:rPr>
              <a:t>Динамика </a:t>
            </a:r>
            <a:r>
              <a:rPr sz="1400" b="1" spc="-85" dirty="0" smtClean="0">
                <a:solidFill>
                  <a:srgbClr val="A7115C"/>
                </a:solidFill>
                <a:latin typeface="Arial"/>
                <a:cs typeface="Arial"/>
              </a:rPr>
              <a:t>IMOEX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14"/>
          <p:cNvSpPr txBox="1"/>
          <p:nvPr/>
        </p:nvSpPr>
        <p:spPr>
          <a:xfrm>
            <a:off x="4572000" y="5029200"/>
            <a:ext cx="182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85" dirty="0" smtClean="0">
                <a:solidFill>
                  <a:srgbClr val="A7115C"/>
                </a:solidFill>
                <a:latin typeface="Arial"/>
                <a:cs typeface="Arial"/>
              </a:rPr>
              <a:t>Динамика </a:t>
            </a:r>
            <a:r>
              <a:rPr lang="en-US" sz="1400" b="1" spc="-85" dirty="0" smtClean="0">
                <a:solidFill>
                  <a:srgbClr val="A7115C"/>
                </a:solidFill>
                <a:latin typeface="Arial"/>
                <a:cs typeface="Arial"/>
              </a:rPr>
              <a:t>USDRUB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14"/>
          <p:cNvSpPr txBox="1"/>
          <p:nvPr/>
        </p:nvSpPr>
        <p:spPr>
          <a:xfrm>
            <a:off x="4724400" y="7467600"/>
            <a:ext cx="1524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7470" algn="ctr">
              <a:lnSpc>
                <a:spcPct val="100000"/>
              </a:lnSpc>
              <a:spcBef>
                <a:spcPts val="290"/>
              </a:spcBef>
            </a:pPr>
            <a:r>
              <a:rPr lang="ru-RU" sz="1400" b="1" spc="-85" dirty="0" smtClean="0">
                <a:solidFill>
                  <a:srgbClr val="A7115C"/>
                </a:solidFill>
                <a:latin typeface="Arial"/>
                <a:cs typeface="Arial"/>
              </a:rPr>
              <a:t>Динамика </a:t>
            </a:r>
            <a:r>
              <a:rPr lang="en-US" sz="1400" b="1" spc="-85" dirty="0">
                <a:solidFill>
                  <a:srgbClr val="A7115C"/>
                </a:solidFill>
                <a:latin typeface="Arial"/>
                <a:cs typeface="Arial"/>
              </a:rPr>
              <a:t>BRENT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9304" y="7848600"/>
            <a:ext cx="12557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ru-RU" sz="1050" b="1" spc="-85" dirty="0">
                <a:solidFill>
                  <a:srgbClr val="A71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 компаний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303" y="8136309"/>
            <a:ext cx="3115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171450">
              <a:spcBef>
                <a:spcPts val="275"/>
              </a:spcBef>
              <a:buFontTx/>
              <a:buChar char="─"/>
            </a:pPr>
            <a:r>
              <a:rPr lang="ru-RU" sz="900" b="1" spc="-85" dirty="0" smtClean="0">
                <a:solidFill>
                  <a:srgbClr val="A71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АФК Система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 представила результаты за 2023 год по МСФО. Выручка за 2023 год выросла на 17%, достигнув 1,04 трлн рублей. </a:t>
            </a:r>
            <a:r>
              <a:rPr lang="en-US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OI</a:t>
            </a:r>
            <a:r>
              <a:rPr lang="ru-RU" sz="900" dirty="0" smtClean="0">
                <a:solidFill>
                  <a:srgbClr val="404040"/>
                </a:solidFill>
                <a:latin typeface="Franklin Gothic Medium"/>
                <a:cs typeface="Franklin Gothic Medium"/>
              </a:rPr>
              <a:t>BDA снизилась на 13%, достигнув 266,2 млрд рублей. Чистый убыток составил 5,1 млрд рублей. Совет директоров компании принял решение о проведении ГОСА 28 июня. В повестку включен вопрос о выплате дивидендов за 2023 год.</a:t>
            </a: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669554"/>
              </p:ext>
            </p:extLst>
          </p:nvPr>
        </p:nvGraphicFramePr>
        <p:xfrm>
          <a:off x="3636170" y="2711142"/>
          <a:ext cx="3183442" cy="224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064813"/>
              </p:ext>
            </p:extLst>
          </p:nvPr>
        </p:nvGraphicFramePr>
        <p:xfrm>
          <a:off x="3723410" y="5241553"/>
          <a:ext cx="3108233" cy="221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076068"/>
              </p:ext>
            </p:extLst>
          </p:nvPr>
        </p:nvGraphicFramePr>
        <p:xfrm>
          <a:off x="3723410" y="7695869"/>
          <a:ext cx="3096202" cy="205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4145" y="307275"/>
            <a:ext cx="9296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170" dirty="0">
                <a:solidFill>
                  <a:srgbClr val="94005F"/>
                </a:solidFill>
                <a:latin typeface="Verdana"/>
                <a:cs typeface="Verdana"/>
                <a:hlinkClick r:id="rId2"/>
              </a:rPr>
              <a:t>www.brokerkf.ru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"/>
            <a:ext cx="6858000" cy="835025"/>
            <a:chOff x="0" y="-1"/>
            <a:chExt cx="6858000" cy="835025"/>
          </a:xfrm>
        </p:grpSpPr>
        <p:sp>
          <p:nvSpPr>
            <p:cNvPr id="4" name="object 4"/>
            <p:cNvSpPr/>
            <p:nvPr/>
          </p:nvSpPr>
          <p:spPr>
            <a:xfrm>
              <a:off x="0" y="-1"/>
              <a:ext cx="6858000" cy="835025"/>
            </a:xfrm>
            <a:custGeom>
              <a:avLst/>
              <a:gdLst/>
              <a:ahLst/>
              <a:cxnLst/>
              <a:rect l="l" t="t" r="r" b="b"/>
              <a:pathLst>
                <a:path w="6858000" h="835025">
                  <a:moveTo>
                    <a:pt x="6858000" y="0"/>
                  </a:moveTo>
                  <a:lnTo>
                    <a:pt x="0" y="0"/>
                  </a:lnTo>
                  <a:lnTo>
                    <a:pt x="0" y="834835"/>
                  </a:lnTo>
                  <a:lnTo>
                    <a:pt x="6858000" y="834835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7255" y="280415"/>
              <a:ext cx="1179576" cy="2987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675" y="201140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119617"/>
              </p:ext>
            </p:extLst>
          </p:nvPr>
        </p:nvGraphicFramePr>
        <p:xfrm>
          <a:off x="381000" y="1894318"/>
          <a:ext cx="6400799" cy="4246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5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6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5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xmlns="" val="751828068"/>
                    </a:ext>
                  </a:extLst>
                </a:gridCol>
              </a:tblGrid>
              <a:tr h="567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Бумага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ISIN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Рейтинг эмитента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Дата погашения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Дата оферты</a:t>
                      </a:r>
                      <a:endParaRPr lang="en-US" sz="9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Текущий купон, 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YTM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,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Индикативная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 цена, %</a:t>
                      </a:r>
                      <a:endParaRPr lang="ru-RU" sz="9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Газпром Капитал, ЗО27-2-Д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RU000A105JH9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29.06.2027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92,16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Газпром Капитал, ЗО28-1-Д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RU000A105R62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06.02.2028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97,01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ГТЛК, ЗО28-Д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RU000A107CX7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26.02.2028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6,99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93,04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Совкомфлот, ЗО-2028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RU000A105A87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26.04.2028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3,85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96,30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ФосАгро, ЗО28-Д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RU000A106G56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16.09.2028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90,51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Металлоинвест, 028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RU000A105A04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22.10.2028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92,81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Газпром Капитал, ЗО29-1-Д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RU000A105KU0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27.01.2029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6,13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87,27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ГТЛК, ЗО29-Д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RU000A107D58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27.02.2029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6,99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89,68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Газпром Капитал, ЗО30-1-Д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RU000A105SG2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25.02.2030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3,25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6,13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86,34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Лукойл, ЗО-30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RU000A1059Q2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06.05.2030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06.05.2024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3,88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94,87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Газпром Капитал, ЗО31-1-Д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RU000A105JT4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14.07.2031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3,50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6,17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85,05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Лукойл, ЗО-31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RU000A1059R0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26.10.2031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26.04.2024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3,60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91,60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Газпром Капитал, ЗО34-1-Д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RU000A105A95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28.04.2034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8,63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6,31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117,82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Газпром Капитал, ЗО37-1-Д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RU000A105RH2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16.08.2037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7,29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109,29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90600" y="1143000"/>
            <a:ext cx="5142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-130" dirty="0">
                <a:solidFill>
                  <a:srgbClr val="A7115C"/>
                </a:solidFill>
                <a:latin typeface="Arial"/>
                <a:cs typeface="Arial"/>
              </a:rPr>
              <a:t>Список </a:t>
            </a:r>
            <a:r>
              <a:rPr lang="ru-RU" sz="2000" b="1" spc="-130" dirty="0" smtClean="0">
                <a:solidFill>
                  <a:srgbClr val="A7115C"/>
                </a:solidFill>
                <a:latin typeface="Arial"/>
                <a:cs typeface="Arial"/>
              </a:rPr>
              <a:t>замещенных </a:t>
            </a:r>
            <a:r>
              <a:rPr lang="ru-RU" sz="2000" b="1" spc="-130" dirty="0">
                <a:solidFill>
                  <a:srgbClr val="A7115C"/>
                </a:solidFill>
                <a:latin typeface="Arial"/>
                <a:cs typeface="Arial"/>
              </a:rPr>
              <a:t>облигаций в </a:t>
            </a:r>
            <a:r>
              <a:rPr lang="ru-RU" sz="2000" b="1" spc="-130" dirty="0" smtClean="0">
                <a:solidFill>
                  <a:srgbClr val="A7115C"/>
                </a:solidFill>
                <a:latin typeface="Arial"/>
                <a:cs typeface="Arial"/>
              </a:rPr>
              <a:t>долларах</a:t>
            </a:r>
            <a:endParaRPr lang="ru-RU" sz="2000" b="1" spc="-130" dirty="0">
              <a:solidFill>
                <a:srgbClr val="A7115C"/>
              </a:solidFill>
              <a:latin typeface="Arial"/>
              <a:cs typeface="Arial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474501" y="260603"/>
            <a:ext cx="322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Обзор рынка </a:t>
            </a:r>
            <a:r>
              <a:rPr sz="2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.0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.2024</a:t>
            </a:r>
            <a:endParaRPr sz="2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621497"/>
              </p:ext>
            </p:extLst>
          </p:nvPr>
        </p:nvGraphicFramePr>
        <p:xfrm>
          <a:off x="474501" y="1769479"/>
          <a:ext cx="6182329" cy="783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5434145" y="307275"/>
            <a:ext cx="9296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170" dirty="0">
                <a:solidFill>
                  <a:srgbClr val="94005F"/>
                </a:solidFill>
                <a:latin typeface="Verdana"/>
                <a:cs typeface="Verdana"/>
                <a:hlinkClick r:id="rId3"/>
              </a:rPr>
              <a:t>www.brokerkf.ru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"/>
            <a:ext cx="6858000" cy="835025"/>
            <a:chOff x="0" y="-1"/>
            <a:chExt cx="6858000" cy="835025"/>
          </a:xfrm>
        </p:grpSpPr>
        <p:sp>
          <p:nvSpPr>
            <p:cNvPr id="4" name="object 4"/>
            <p:cNvSpPr/>
            <p:nvPr/>
          </p:nvSpPr>
          <p:spPr>
            <a:xfrm>
              <a:off x="0" y="-1"/>
              <a:ext cx="6858000" cy="835025"/>
            </a:xfrm>
            <a:custGeom>
              <a:avLst/>
              <a:gdLst/>
              <a:ahLst/>
              <a:cxnLst/>
              <a:rect l="l" t="t" r="r" b="b"/>
              <a:pathLst>
                <a:path w="6858000" h="835025">
                  <a:moveTo>
                    <a:pt x="6858000" y="0"/>
                  </a:moveTo>
                  <a:lnTo>
                    <a:pt x="0" y="0"/>
                  </a:lnTo>
                  <a:lnTo>
                    <a:pt x="0" y="834835"/>
                  </a:lnTo>
                  <a:lnTo>
                    <a:pt x="6858000" y="834835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7255" y="280415"/>
              <a:ext cx="1179576" cy="2987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675" y="201140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6097" y="990600"/>
            <a:ext cx="6481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-130" dirty="0" smtClean="0">
                <a:solidFill>
                  <a:srgbClr val="A7115C"/>
                </a:solidFill>
                <a:latin typeface="Arial"/>
                <a:cs typeface="Arial"/>
              </a:rPr>
              <a:t>Карта доходности замещающих облигаций в долларах</a:t>
            </a:r>
            <a:endParaRPr lang="ru-RU" sz="2000" b="1" spc="-130" dirty="0">
              <a:solidFill>
                <a:srgbClr val="A7115C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097" y="1488741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Доходность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5960" y="9067800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Срок до погашения, лет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474501" y="260603"/>
            <a:ext cx="322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Обзор рынка </a:t>
            </a:r>
            <a:r>
              <a:rPr sz="2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.0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.2024</a:t>
            </a:r>
            <a:endParaRPr sz="2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1057" y="9453771"/>
            <a:ext cx="6731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5"/>
              </a:lnSpc>
            </a:pPr>
            <a:r>
              <a:rPr sz="900" spc="-50" dirty="0">
                <a:solidFill>
                  <a:srgbClr val="898989"/>
                </a:solidFill>
                <a:latin typeface="Franklin Gothic Medium"/>
                <a:cs typeface="Franklin Gothic Medium"/>
              </a:rPr>
              <a:t>7</a:t>
            </a:r>
            <a:endParaRPr sz="9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58000" cy="88818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732585"/>
              <a:ext cx="6858000" cy="4173854"/>
            </a:xfrm>
            <a:custGeom>
              <a:avLst/>
              <a:gdLst/>
              <a:ahLst/>
              <a:cxnLst/>
              <a:rect l="l" t="t" r="r" b="b"/>
              <a:pathLst>
                <a:path w="6858000" h="4173854">
                  <a:moveTo>
                    <a:pt x="0" y="4173414"/>
                  </a:moveTo>
                  <a:lnTo>
                    <a:pt x="0" y="0"/>
                  </a:lnTo>
                  <a:lnTo>
                    <a:pt x="6857999" y="0"/>
                  </a:lnTo>
                  <a:lnTo>
                    <a:pt x="6858000" y="4173414"/>
                  </a:lnTo>
                  <a:lnTo>
                    <a:pt x="0" y="4173414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4845" y="5798311"/>
            <a:ext cx="5693410" cy="10801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КИТ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 (АО).</a:t>
            </a:r>
            <a:endParaRPr sz="9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Лицензии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профессионального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участника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рынка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ценных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бумаг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выданы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осуществление:</a:t>
            </a:r>
            <a:endParaRPr sz="900">
              <a:latin typeface="Franklin Gothic Medium"/>
              <a:cs typeface="Franklin Gothic Medium"/>
            </a:endParaRPr>
          </a:p>
          <a:p>
            <a:pPr marL="102870" indent="-90170">
              <a:lnSpc>
                <a:spcPct val="100000"/>
              </a:lnSpc>
              <a:spcBef>
                <a:spcPts val="20"/>
              </a:spcBef>
              <a:buChar char="—"/>
              <a:tabLst>
                <a:tab pos="102870" algn="l"/>
              </a:tabLst>
            </a:pP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дилерской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деятельности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№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040-06539-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010000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от 14.10.2003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(выдана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ФКЦБ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России),</a:t>
            </a:r>
            <a:endParaRPr sz="900">
              <a:latin typeface="Franklin Gothic Medium"/>
              <a:cs typeface="Franklin Gothic Medium"/>
            </a:endParaRPr>
          </a:p>
          <a:p>
            <a:pPr marL="102870" indent="-90170">
              <a:lnSpc>
                <a:spcPct val="100000"/>
              </a:lnSpc>
              <a:spcBef>
                <a:spcPts val="120"/>
              </a:spcBef>
              <a:buChar char="—"/>
              <a:tabLst>
                <a:tab pos="102870" algn="l"/>
              </a:tabLst>
            </a:pP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брокерской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деятельности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№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040-06525-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100000 от 14.10.2003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(выдана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ФКЦБ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России),</a:t>
            </a:r>
            <a:endParaRPr sz="900">
              <a:latin typeface="Franklin Gothic Medium"/>
              <a:cs typeface="Franklin Gothic Medium"/>
            </a:endParaRPr>
          </a:p>
          <a:p>
            <a:pPr marL="102870" indent="-90170">
              <a:lnSpc>
                <a:spcPct val="100000"/>
              </a:lnSpc>
              <a:spcBef>
                <a:spcPts val="120"/>
              </a:spcBef>
              <a:buChar char="—"/>
              <a:tabLst>
                <a:tab pos="102870" algn="l"/>
              </a:tabLst>
            </a:pP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деятельности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по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управлению</a:t>
            </a:r>
            <a:r>
              <a:rPr sz="900" spc="-1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ценными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бумагами</a:t>
            </a:r>
            <a:r>
              <a:rPr sz="900" spc="19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№</a:t>
            </a:r>
            <a:r>
              <a:rPr sz="900" spc="-1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040-13670-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001000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от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26.04.2012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(выдана</a:t>
            </a:r>
            <a:r>
              <a:rPr sz="900" spc="-1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ФСФР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России),</a:t>
            </a:r>
            <a:endParaRPr sz="900">
              <a:latin typeface="Franklin Gothic Medium"/>
              <a:cs typeface="Franklin Gothic Medium"/>
            </a:endParaRPr>
          </a:p>
          <a:p>
            <a:pPr marL="12700" marR="1108075" indent="90170">
              <a:lnSpc>
                <a:spcPct val="111100"/>
              </a:lnSpc>
              <a:spcBef>
                <a:spcPts val="5"/>
              </a:spcBef>
              <a:buChar char="—"/>
              <a:tabLst>
                <a:tab pos="102870" algn="l"/>
              </a:tabLst>
            </a:pP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депозитарной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деятельности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№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040-06467-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000100 от 03.10.2003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(выдана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ФКЦБ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России). Без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ограничения</a:t>
            </a:r>
            <a:r>
              <a:rPr sz="900" spc="-1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срока действия.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285" y="6874256"/>
            <a:ext cx="6242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Настоящий</a:t>
            </a:r>
            <a:r>
              <a:rPr sz="900" spc="2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обзор</a:t>
            </a:r>
            <a:r>
              <a:rPr sz="900" spc="27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подготовлен</a:t>
            </a:r>
            <a:r>
              <a:rPr sz="900" spc="28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исключительно</a:t>
            </a:r>
            <a:r>
              <a:rPr sz="900" spc="2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2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информационных</a:t>
            </a:r>
            <a:r>
              <a:rPr sz="900" spc="2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целях.</a:t>
            </a:r>
            <a:r>
              <a:rPr sz="900" spc="2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Ни</a:t>
            </a:r>
            <a:r>
              <a:rPr sz="900" spc="2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полностью,</a:t>
            </a:r>
            <a:r>
              <a:rPr sz="900" spc="2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ни</a:t>
            </a:r>
            <a:r>
              <a:rPr sz="900" spc="2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2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какой-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либо</a:t>
            </a:r>
            <a:r>
              <a:rPr sz="900" spc="27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части</a:t>
            </a:r>
            <a:r>
              <a:rPr sz="900" spc="2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285" y="6962647"/>
            <a:ext cx="6241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представляет</a:t>
            </a:r>
            <a:r>
              <a:rPr sz="900" spc="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собой</a:t>
            </a:r>
            <a:r>
              <a:rPr sz="900" spc="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предложение</a:t>
            </a:r>
            <a:r>
              <a:rPr sz="900" spc="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по</a:t>
            </a:r>
            <a:r>
              <a:rPr sz="900" spc="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покупке,</a:t>
            </a:r>
            <a:r>
              <a:rPr sz="900" spc="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продаже</a:t>
            </a:r>
            <a:r>
              <a:rPr sz="900" spc="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или</a:t>
            </a:r>
            <a:r>
              <a:rPr sz="900" spc="8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совершению</a:t>
            </a:r>
            <a:r>
              <a:rPr sz="900" spc="8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каких-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либо</a:t>
            </a:r>
            <a:r>
              <a:rPr sz="900" spc="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сделок</a:t>
            </a:r>
            <a:r>
              <a:rPr sz="900" spc="8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или</a:t>
            </a:r>
            <a:r>
              <a:rPr sz="900" spc="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инвестиций</a:t>
            </a:r>
            <a:r>
              <a:rPr sz="900" spc="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8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отношении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285" y="7051040"/>
            <a:ext cx="2981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указанных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настоящем</a:t>
            </a:r>
            <a:r>
              <a:rPr sz="900" spc="1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обзоре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финансовых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инструментов.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285" y="7227823"/>
            <a:ext cx="6240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Настоящий</a:t>
            </a:r>
            <a:r>
              <a:rPr sz="900" spc="1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обзор</a:t>
            </a:r>
            <a:r>
              <a:rPr sz="900" spc="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является</a:t>
            </a:r>
            <a:r>
              <a:rPr sz="900" spc="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индивидуальной</a:t>
            </a:r>
            <a:r>
              <a:rPr sz="900" spc="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инвестиционной</a:t>
            </a:r>
            <a:r>
              <a:rPr sz="900" spc="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рекомендацией.</a:t>
            </a:r>
            <a:r>
              <a:rPr sz="900" spc="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Финансовые</a:t>
            </a:r>
            <a:r>
              <a:rPr sz="900" spc="1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инструменты</a:t>
            </a:r>
            <a:r>
              <a:rPr sz="900" spc="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либо</a:t>
            </a:r>
            <a:r>
              <a:rPr sz="900" spc="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операции,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285" y="7316216"/>
            <a:ext cx="6240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упомянутые</a:t>
            </a:r>
            <a:r>
              <a:rPr sz="900" spc="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9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настоящем</a:t>
            </a:r>
            <a:r>
              <a:rPr sz="900" spc="9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обзоре,</a:t>
            </a:r>
            <a:r>
              <a:rPr sz="900" spc="9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могут</a:t>
            </a:r>
            <a:r>
              <a:rPr sz="900" spc="8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</a:t>
            </a:r>
            <a:r>
              <a:rPr sz="900" spc="8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соответствовать</a:t>
            </a:r>
            <a:r>
              <a:rPr sz="900" spc="9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Вашему</a:t>
            </a:r>
            <a:r>
              <a:rPr sz="900" spc="9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инвестиционному</a:t>
            </a:r>
            <a:r>
              <a:rPr sz="900" spc="9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профилю,</a:t>
            </a:r>
            <a:r>
              <a:rPr sz="900" spc="9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инвестиционным</a:t>
            </a:r>
            <a:r>
              <a:rPr sz="900" spc="9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целям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285" y="7407656"/>
            <a:ext cx="6240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и/или</a:t>
            </a:r>
            <a:r>
              <a:rPr sz="900" spc="4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ожиданиям.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Определение</a:t>
            </a:r>
            <a:r>
              <a:rPr sz="900" spc="4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соответствия</a:t>
            </a:r>
            <a:r>
              <a:rPr sz="900" spc="4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финансового</a:t>
            </a:r>
            <a:r>
              <a:rPr sz="900" spc="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инструмента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</a:t>
            </a:r>
            <a:r>
              <a:rPr sz="900" spc="4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операции,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соответствующие</a:t>
            </a:r>
            <a:r>
              <a:rPr sz="900" spc="4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Вашим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интересам,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285" y="7496047"/>
            <a:ext cx="6240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инвестиционным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целям,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инвестиционному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горизонту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уровню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допустимого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риска,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является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Вашей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задачей.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КИТ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285" y="7584440"/>
            <a:ext cx="6241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(АО)</a:t>
            </a:r>
            <a:r>
              <a:rPr sz="900" spc="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</a:t>
            </a:r>
            <a:r>
              <a:rPr sz="900" spc="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несет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ответственности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за</a:t>
            </a:r>
            <a:r>
              <a:rPr sz="900" spc="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возможные</a:t>
            </a:r>
            <a:r>
              <a:rPr sz="900" spc="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убытки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случае</a:t>
            </a:r>
            <a:r>
              <a:rPr sz="900" spc="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совершения</a:t>
            </a:r>
            <a:r>
              <a:rPr sz="900" spc="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операций</a:t>
            </a:r>
            <a:r>
              <a:rPr sz="900" spc="4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либо</a:t>
            </a:r>
            <a:r>
              <a:rPr sz="900" spc="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инвестирования</a:t>
            </a:r>
            <a:r>
              <a:rPr sz="900" spc="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финансовые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285" y="7672832"/>
            <a:ext cx="6240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инструменты,</a:t>
            </a:r>
            <a:r>
              <a:rPr sz="900" spc="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упомянутые</a:t>
            </a:r>
            <a:r>
              <a:rPr sz="900" spc="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4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настоящем</a:t>
            </a:r>
            <a:r>
              <a:rPr sz="900" spc="3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обзоре.</a:t>
            </a:r>
            <a:r>
              <a:rPr sz="900" spc="3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КИТ</a:t>
            </a:r>
            <a:r>
              <a:rPr sz="900" spc="3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</a:t>
            </a:r>
            <a:r>
              <a:rPr sz="900" spc="3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(АО)</a:t>
            </a:r>
            <a:r>
              <a:rPr sz="900" spc="3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</a:t>
            </a:r>
            <a:r>
              <a:rPr sz="900" spc="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рекомендует</a:t>
            </a:r>
            <a:r>
              <a:rPr sz="900" spc="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использовать</a:t>
            </a:r>
            <a:r>
              <a:rPr sz="900" spc="4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указанную</a:t>
            </a:r>
            <a:r>
              <a:rPr sz="900" spc="3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информацию</a:t>
            </a:r>
            <a:r>
              <a:rPr sz="900" spc="4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285" y="7761223"/>
            <a:ext cx="4502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качестве</a:t>
            </a:r>
            <a:r>
              <a:rPr sz="900" spc="1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единственного</a:t>
            </a:r>
            <a:r>
              <a:rPr sz="900" spc="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источника</a:t>
            </a:r>
            <a:r>
              <a:rPr sz="900" spc="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информации</a:t>
            </a:r>
            <a:r>
              <a:rPr sz="900" spc="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принятии</a:t>
            </a:r>
            <a:r>
              <a:rPr sz="900" spc="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инвестиционного</a:t>
            </a:r>
            <a:r>
              <a:rPr sz="900" spc="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решения.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285" y="7941056"/>
            <a:ext cx="6240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Информация,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использованная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подготовке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настоящего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обзора,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получена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из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предположительно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достоверных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источников,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285" y="8029447"/>
            <a:ext cx="6241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при</a:t>
            </a:r>
            <a:r>
              <a:rPr sz="900" spc="9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этом</a:t>
            </a:r>
            <a:r>
              <a:rPr sz="900" spc="1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проверка</a:t>
            </a:r>
            <a:r>
              <a:rPr sz="900" spc="1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использованных</a:t>
            </a:r>
            <a:r>
              <a:rPr sz="900" spc="10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данных</a:t>
            </a:r>
            <a:r>
              <a:rPr sz="900" spc="10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</a:t>
            </a:r>
            <a:r>
              <a:rPr sz="900" spc="9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проводилась.</a:t>
            </a:r>
            <a:r>
              <a:rPr sz="900" spc="9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КИТ</a:t>
            </a:r>
            <a:r>
              <a:rPr sz="900" spc="1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</a:t>
            </a:r>
            <a:r>
              <a:rPr sz="900" spc="10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(АО)</a:t>
            </a:r>
            <a:r>
              <a:rPr sz="900" spc="1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</a:t>
            </a:r>
            <a:r>
              <a:rPr sz="900" spc="9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дает</a:t>
            </a:r>
            <a:r>
              <a:rPr sz="900" spc="9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никаких</a:t>
            </a:r>
            <a:r>
              <a:rPr sz="900" spc="10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гарантий</a:t>
            </a:r>
            <a:r>
              <a:rPr sz="900" spc="1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корректности,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8285" y="8117840"/>
            <a:ext cx="6240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содержащейся</a:t>
            </a:r>
            <a:r>
              <a:rPr sz="900" spc="14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1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настоящем</a:t>
            </a:r>
            <a:r>
              <a:rPr sz="900" spc="1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обзоре.</a:t>
            </a:r>
            <a:r>
              <a:rPr sz="900" spc="1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КИТ</a:t>
            </a:r>
            <a:r>
              <a:rPr sz="900" spc="1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</a:t>
            </a:r>
            <a:r>
              <a:rPr sz="900" spc="1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(АО)</a:t>
            </a:r>
            <a:r>
              <a:rPr sz="900" spc="1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</a:t>
            </a:r>
            <a:r>
              <a:rPr sz="900" spc="1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обязан</a:t>
            </a:r>
            <a:r>
              <a:rPr sz="900" spc="1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обновлять</a:t>
            </a:r>
            <a:r>
              <a:rPr sz="900" spc="1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или</a:t>
            </a:r>
            <a:r>
              <a:rPr sz="900" spc="14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каким-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либо</a:t>
            </a:r>
            <a:r>
              <a:rPr sz="900" spc="14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образом</a:t>
            </a:r>
            <a:r>
              <a:rPr sz="900" spc="1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актуализировать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8285" y="8206232"/>
            <a:ext cx="6240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настоящий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обзор,</a:t>
            </a:r>
            <a:r>
              <a:rPr sz="900" spc="6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однако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КИТ</a:t>
            </a:r>
            <a:r>
              <a:rPr sz="900" spc="6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</a:t>
            </a:r>
            <a:r>
              <a:rPr sz="900" spc="7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(АО)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имеет</a:t>
            </a:r>
            <a:r>
              <a:rPr sz="900" spc="6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право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по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своему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усмотрению,</a:t>
            </a:r>
            <a:r>
              <a:rPr sz="900" spc="6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без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какого-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либо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уведомления</a:t>
            </a:r>
            <a:r>
              <a:rPr sz="900" spc="6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изменять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8285" y="8294623"/>
            <a:ext cx="6240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и/или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дополнять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настоящий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обзор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содержащиеся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в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нем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рекомендации.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Настоящий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обзор не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может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быть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воспроизведен,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8285" y="8383016"/>
            <a:ext cx="6241415" cy="2540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66700"/>
              </a:lnSpc>
              <a:spcBef>
                <a:spcPts val="459"/>
              </a:spcBef>
            </a:pP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опубликован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или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распространен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ни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полностью,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ни в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какой-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либо части,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него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нельзя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делать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ссылки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или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проводить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из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него </a:t>
            </a:r>
            <a:r>
              <a:rPr sz="900" spc="-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цитаты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без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предварительного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письменного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разрешения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КИТ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(АО).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8285" y="8651240"/>
            <a:ext cx="6240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КИТ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(АО)</a:t>
            </a:r>
            <a:r>
              <a:rPr sz="900" spc="6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несет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ответственности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за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любые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неблагоприятные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последствия,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6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том</a:t>
            </a:r>
            <a:r>
              <a:rPr sz="900" spc="6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числе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убытки,</a:t>
            </a:r>
            <a:r>
              <a:rPr sz="900" spc="6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причиненные</a:t>
            </a:r>
            <a:r>
              <a:rPr sz="900" spc="5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8285" y="8739632"/>
            <a:ext cx="6240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результате</a:t>
            </a:r>
            <a:r>
              <a:rPr sz="900" spc="6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использования</a:t>
            </a:r>
            <a:r>
              <a:rPr sz="900" spc="6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информации,</a:t>
            </a:r>
            <a:r>
              <a:rPr sz="900" spc="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содержащейся</a:t>
            </a:r>
            <a:r>
              <a:rPr sz="900" spc="6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настоящем</a:t>
            </a:r>
            <a:r>
              <a:rPr sz="900" spc="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обзоре,</a:t>
            </a:r>
            <a:r>
              <a:rPr sz="900" spc="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или</a:t>
            </a:r>
            <a:r>
              <a:rPr sz="900" spc="7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spc="7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результате</a:t>
            </a:r>
            <a:r>
              <a:rPr sz="900" spc="7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инвестиционных</a:t>
            </a:r>
            <a:r>
              <a:rPr sz="900" spc="8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решений,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285" y="8828023"/>
            <a:ext cx="6240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принятых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на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основании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данной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информации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и/или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аналитических</a:t>
            </a:r>
            <a:r>
              <a:rPr sz="900" spc="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материалов,</a:t>
            </a:r>
            <a:r>
              <a:rPr sz="900" spc="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рекомендаций,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программного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обеспечения,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8285" y="8916416"/>
            <a:ext cx="6241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каких-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либо</a:t>
            </a:r>
            <a:r>
              <a:rPr sz="900" spc="1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файлов</a:t>
            </a:r>
            <a:r>
              <a:rPr sz="900" spc="1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и/или</a:t>
            </a:r>
            <a:r>
              <a:rPr sz="900" spc="10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иной</a:t>
            </a:r>
            <a:r>
              <a:rPr sz="900" spc="1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информации,</a:t>
            </a:r>
            <a:r>
              <a:rPr sz="900" spc="1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полученной</a:t>
            </a:r>
            <a:r>
              <a:rPr sz="900" spc="1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от</a:t>
            </a:r>
            <a:r>
              <a:rPr sz="900" spc="10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КИТ</a:t>
            </a:r>
            <a:r>
              <a:rPr sz="900" spc="10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Финанс</a:t>
            </a:r>
            <a:r>
              <a:rPr sz="900" spc="1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(АО).</a:t>
            </a:r>
            <a:r>
              <a:rPr sz="900" spc="1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Решение</a:t>
            </a:r>
            <a:r>
              <a:rPr sz="900" spc="1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</a:t>
            </a:r>
            <a:r>
              <a:rPr sz="900" spc="10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совершении</a:t>
            </a:r>
            <a:r>
              <a:rPr sz="900" spc="9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соответствующей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8285" y="9007856"/>
            <a:ext cx="6240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сделки</a:t>
            </a:r>
            <a:r>
              <a:rPr sz="900" spc="1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принимает</a:t>
            </a:r>
            <a:r>
              <a:rPr sz="900" spc="1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только</a:t>
            </a:r>
            <a:r>
              <a:rPr sz="900" spc="1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Клиент.</a:t>
            </a:r>
            <a:r>
              <a:rPr sz="900" spc="1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Размер</a:t>
            </a:r>
            <a:r>
              <a:rPr sz="900" spc="1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инвестированного</a:t>
            </a:r>
            <a:r>
              <a:rPr sz="900" spc="1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капитала</a:t>
            </a:r>
            <a:r>
              <a:rPr sz="900" spc="1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Клиента</a:t>
            </a:r>
            <a:r>
              <a:rPr sz="900" spc="1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может</a:t>
            </a:r>
            <a:r>
              <a:rPr sz="900" spc="13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увеличиваться</a:t>
            </a:r>
            <a:r>
              <a:rPr sz="900" spc="1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или</a:t>
            </a:r>
            <a:r>
              <a:rPr sz="900" spc="13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уменьшаться.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8285" y="9096247"/>
            <a:ext cx="37103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Результаты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инвестирования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прошлом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не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2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определяют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доходы</a:t>
            </a:r>
            <a:r>
              <a:rPr sz="900" spc="-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 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 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будущем.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285" y="9273031"/>
            <a:ext cx="1188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9305" algn="l"/>
              </a:tabLst>
            </a:pP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Расходы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	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клиента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99173" y="9273031"/>
            <a:ext cx="4719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910" algn="l"/>
                <a:tab pos="1528445" algn="l"/>
                <a:tab pos="2219960" algn="l"/>
                <a:tab pos="2988945" algn="l"/>
                <a:tab pos="3407410" algn="l"/>
                <a:tab pos="4166870" algn="l"/>
              </a:tabLst>
            </a:pPr>
            <a:r>
              <a:rPr sz="900" spc="-25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при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	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совершении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	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сделки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	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указаны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	</a:t>
            </a:r>
            <a:r>
              <a:rPr sz="900" spc="-5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в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	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тарифах</a:t>
            </a:r>
            <a:r>
              <a:rPr sz="90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	</a:t>
            </a:r>
            <a:r>
              <a:rPr sz="900" spc="-10" dirty="0">
                <a:solidFill>
                  <a:srgbClr val="CA7EAE"/>
                </a:solidFill>
                <a:latin typeface="Franklin Gothic Medium"/>
                <a:cs typeface="Franklin Gothic Medium"/>
              </a:rPr>
              <a:t>Компании:</a:t>
            </a:r>
            <a:endParaRPr sz="900">
              <a:latin typeface="Franklin Gothic Medium"/>
              <a:cs typeface="Franklin Gothic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285" y="9361423"/>
            <a:ext cx="4544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20" dirty="0">
                <a:solidFill>
                  <a:srgbClr val="3CB6CE"/>
                </a:solidFill>
                <a:uFill>
                  <a:solidFill>
                    <a:srgbClr val="3CB6CE"/>
                  </a:solidFill>
                </a:uFill>
                <a:latin typeface="Franklin Gothic Medium"/>
                <a:cs typeface="Franklin Gothic Medium"/>
              </a:rPr>
              <a:t>https://brokerkf.ru/soprovozhdenie_klientov/customer-support/regulations-</a:t>
            </a:r>
            <a:r>
              <a:rPr sz="900" u="sng" spc="-10" dirty="0">
                <a:solidFill>
                  <a:srgbClr val="3CB6CE"/>
                </a:solidFill>
                <a:uFill>
                  <a:solidFill>
                    <a:srgbClr val="3CB6CE"/>
                  </a:solidFill>
                </a:uFill>
                <a:latin typeface="Franklin Gothic Medium"/>
                <a:cs typeface="Franklin Gothic Medium"/>
              </a:rPr>
              <a:t>and-applications/</a:t>
            </a:r>
            <a:endParaRPr sz="900">
              <a:latin typeface="Franklin Gothic Medium"/>
              <a:cs typeface="Franklin Gothic Medium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286343" y="1108400"/>
          <a:ext cx="1880870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4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 marL="31750">
                        <a:lnSpc>
                          <a:spcPts val="1735"/>
                        </a:lnSpc>
                        <a:tabLst>
                          <a:tab pos="311785" algn="l"/>
                        </a:tabLst>
                      </a:pPr>
                      <a:r>
                        <a:rPr sz="1600" spc="-50" dirty="0">
                          <a:solidFill>
                            <a:srgbClr val="B80060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r>
                        <a:rPr sz="1600" dirty="0">
                          <a:solidFill>
                            <a:srgbClr val="B80060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1600" spc="-25" dirty="0">
                          <a:solidFill>
                            <a:srgbClr val="B80060"/>
                          </a:solidFill>
                          <a:latin typeface="Arial MT"/>
                          <a:cs typeface="Arial MT"/>
                        </a:rPr>
                        <a:t>800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35"/>
                        </a:lnSpc>
                      </a:pPr>
                      <a:r>
                        <a:rPr sz="1600" dirty="0">
                          <a:solidFill>
                            <a:srgbClr val="B80060"/>
                          </a:solidFill>
                          <a:latin typeface="Arial MT"/>
                          <a:cs typeface="Arial MT"/>
                        </a:rPr>
                        <a:t>101</a:t>
                      </a:r>
                      <a:r>
                        <a:rPr sz="1600" spc="180" dirty="0">
                          <a:solidFill>
                            <a:srgbClr val="B8006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5" dirty="0">
                          <a:solidFill>
                            <a:srgbClr val="B80060"/>
                          </a:solidFill>
                          <a:latin typeface="Arial MT"/>
                          <a:cs typeface="Arial MT"/>
                        </a:rPr>
                        <a:t>00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735"/>
                        </a:lnSpc>
                      </a:pPr>
                      <a:r>
                        <a:rPr sz="1600" spc="-25" dirty="0">
                          <a:solidFill>
                            <a:srgbClr val="B80060"/>
                          </a:solidFill>
                          <a:latin typeface="Arial MT"/>
                          <a:cs typeface="Arial MT"/>
                        </a:rPr>
                        <a:t>55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R="24765" algn="ctr">
                        <a:lnSpc>
                          <a:spcPts val="1800"/>
                        </a:lnSpc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8</a:t>
                      </a:r>
                      <a:r>
                        <a:rPr sz="1600" spc="340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(812)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800"/>
                        </a:lnSpc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611</a:t>
                      </a:r>
                      <a:r>
                        <a:rPr sz="1600" spc="65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00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800"/>
                        </a:lnSpc>
                      </a:pPr>
                      <a:r>
                        <a:rPr sz="1600" spc="-25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00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R="20320" algn="ctr">
                        <a:lnSpc>
                          <a:spcPts val="1755"/>
                        </a:lnSpc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8</a:t>
                      </a:r>
                      <a:r>
                        <a:rPr sz="1600" spc="320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(495)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55"/>
                        </a:lnSpc>
                      </a:pPr>
                      <a:r>
                        <a:rPr sz="1600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401</a:t>
                      </a:r>
                      <a:r>
                        <a:rPr sz="1600" spc="75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25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52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755"/>
                        </a:lnSpc>
                      </a:pPr>
                      <a:r>
                        <a:rPr sz="1600" spc="-25" dirty="0">
                          <a:solidFill>
                            <a:srgbClr val="404040"/>
                          </a:solidFill>
                          <a:latin typeface="Franklin Gothic Medium"/>
                          <a:cs typeface="Franklin Gothic Medium"/>
                        </a:rPr>
                        <a:t>13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160020" y="403015"/>
            <a:ext cx="6583680" cy="5274310"/>
            <a:chOff x="160020" y="403015"/>
            <a:chExt cx="6583680" cy="5274310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3" y="2309844"/>
              <a:ext cx="476249" cy="4762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3" y="1181299"/>
              <a:ext cx="476249" cy="4762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3" y="3368341"/>
              <a:ext cx="476249" cy="4762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2415" y="3409106"/>
              <a:ext cx="502438" cy="50243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92425" y="403015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20" y="4572000"/>
              <a:ext cx="2072640" cy="10972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0778" y="4572000"/>
              <a:ext cx="2072641" cy="11049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1060" y="4572000"/>
              <a:ext cx="2072639" cy="1097279"/>
            </a:xfrm>
            <a:prstGeom prst="rect">
              <a:avLst/>
            </a:prstGeom>
          </p:spPr>
        </p:pic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КОНТАКТЫ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079500">
              <a:lnSpc>
                <a:spcPct val="100000"/>
              </a:lnSpc>
              <a:spcBef>
                <a:spcPts val="195"/>
              </a:spcBef>
            </a:pPr>
            <a:r>
              <a:rPr spc="-10" dirty="0">
                <a:solidFill>
                  <a:srgbClr val="B80060"/>
                </a:solidFill>
              </a:rPr>
              <a:t>Санкт-</a:t>
            </a:r>
            <a:r>
              <a:rPr dirty="0">
                <a:solidFill>
                  <a:srgbClr val="B80060"/>
                </a:solidFill>
              </a:rPr>
              <a:t>Петербург</a:t>
            </a:r>
            <a:r>
              <a:rPr dirty="0"/>
              <a:t>,</a:t>
            </a:r>
            <a:r>
              <a:rPr spc="-60" dirty="0"/>
              <a:t> </a:t>
            </a:r>
            <a:r>
              <a:rPr dirty="0"/>
              <a:t>ул.</a:t>
            </a:r>
            <a:r>
              <a:rPr spc="-60" dirty="0"/>
              <a:t> </a:t>
            </a:r>
            <a:r>
              <a:rPr spc="-10" dirty="0"/>
              <a:t>Марата</a:t>
            </a:r>
            <a:r>
              <a:rPr spc="-55" dirty="0"/>
              <a:t> </a:t>
            </a:r>
            <a:r>
              <a:rPr dirty="0"/>
              <a:t>69-</a:t>
            </a:r>
            <a:r>
              <a:rPr spc="-25" dirty="0"/>
              <a:t>71</a:t>
            </a:r>
          </a:p>
          <a:p>
            <a:pPr marL="10795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Бизнес-</a:t>
            </a:r>
            <a:r>
              <a:rPr spc="-10" dirty="0"/>
              <a:t>центр</a:t>
            </a:r>
            <a:r>
              <a:rPr spc="-45" dirty="0"/>
              <a:t> </a:t>
            </a:r>
            <a:r>
              <a:rPr spc="-10" dirty="0"/>
              <a:t>«Ренессанс</a:t>
            </a:r>
            <a:r>
              <a:rPr spc="-40" dirty="0"/>
              <a:t> </a:t>
            </a:r>
            <a:r>
              <a:rPr spc="-10" dirty="0"/>
              <a:t>Плаза»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/>
          </a:p>
          <a:p>
            <a:pPr marL="1079500">
              <a:lnSpc>
                <a:spcPts val="1910"/>
              </a:lnSpc>
              <a:spcBef>
                <a:spcPts val="5"/>
              </a:spcBef>
            </a:pPr>
            <a:r>
              <a:rPr dirty="0">
                <a:solidFill>
                  <a:srgbClr val="B80060"/>
                </a:solidFill>
              </a:rPr>
              <a:t>Москва</a:t>
            </a:r>
            <a:r>
              <a:rPr dirty="0">
                <a:solidFill>
                  <a:srgbClr val="262626"/>
                </a:solidFill>
              </a:rPr>
              <a:t>,</a:t>
            </a:r>
            <a:r>
              <a:rPr spc="-35" dirty="0">
                <a:solidFill>
                  <a:srgbClr val="262626"/>
                </a:solidFill>
              </a:rPr>
              <a:t> </a:t>
            </a:r>
            <a:r>
              <a:rPr dirty="0">
                <a:solidFill>
                  <a:srgbClr val="262626"/>
                </a:solidFill>
              </a:rPr>
              <a:t>ул.</a:t>
            </a:r>
            <a:r>
              <a:rPr spc="-30" dirty="0">
                <a:solidFill>
                  <a:srgbClr val="262626"/>
                </a:solidFill>
              </a:rPr>
              <a:t> </a:t>
            </a:r>
            <a:r>
              <a:rPr spc="-10" dirty="0">
                <a:solidFill>
                  <a:srgbClr val="262626"/>
                </a:solidFill>
              </a:rPr>
              <a:t>Маши</a:t>
            </a:r>
            <a:r>
              <a:rPr spc="-35" dirty="0">
                <a:solidFill>
                  <a:srgbClr val="262626"/>
                </a:solidFill>
              </a:rPr>
              <a:t> </a:t>
            </a:r>
            <a:r>
              <a:rPr spc="-25" dirty="0">
                <a:solidFill>
                  <a:srgbClr val="262626"/>
                </a:solidFill>
              </a:rPr>
              <a:t>Порываевой</a:t>
            </a:r>
            <a:r>
              <a:rPr spc="-40" dirty="0">
                <a:solidFill>
                  <a:srgbClr val="262626"/>
                </a:solidFill>
              </a:rPr>
              <a:t> </a:t>
            </a:r>
            <a:r>
              <a:rPr dirty="0">
                <a:solidFill>
                  <a:srgbClr val="262626"/>
                </a:solidFill>
              </a:rPr>
              <a:t>34,</a:t>
            </a:r>
            <a:r>
              <a:rPr spc="-30" dirty="0">
                <a:solidFill>
                  <a:srgbClr val="262626"/>
                </a:solidFill>
              </a:rPr>
              <a:t> </a:t>
            </a:r>
            <a:r>
              <a:rPr spc="-25" dirty="0">
                <a:solidFill>
                  <a:srgbClr val="262626"/>
                </a:solidFill>
              </a:rPr>
              <a:t>ДЦ</a:t>
            </a:r>
          </a:p>
          <a:p>
            <a:pPr marL="1079500">
              <a:lnSpc>
                <a:spcPts val="1910"/>
              </a:lnSpc>
            </a:pPr>
            <a:r>
              <a:rPr spc="-20" dirty="0">
                <a:solidFill>
                  <a:srgbClr val="262626"/>
                </a:solidFill>
              </a:rPr>
              <a:t>«Домников», </a:t>
            </a:r>
            <a:r>
              <a:rPr dirty="0">
                <a:solidFill>
                  <a:srgbClr val="262626"/>
                </a:solidFill>
              </a:rPr>
              <a:t>блок</a:t>
            </a:r>
            <a:r>
              <a:rPr spc="-10" dirty="0">
                <a:solidFill>
                  <a:srgbClr val="262626"/>
                </a:solidFill>
              </a:rPr>
              <a:t> </a:t>
            </a:r>
            <a:r>
              <a:rPr dirty="0">
                <a:solidFill>
                  <a:srgbClr val="262626"/>
                </a:solidFill>
              </a:rPr>
              <a:t>1,</a:t>
            </a:r>
            <a:r>
              <a:rPr spc="-15" dirty="0">
                <a:solidFill>
                  <a:srgbClr val="262626"/>
                </a:solidFill>
              </a:rPr>
              <a:t> </a:t>
            </a:r>
            <a:r>
              <a:rPr dirty="0">
                <a:solidFill>
                  <a:srgbClr val="262626"/>
                </a:solidFill>
              </a:rPr>
              <a:t>12</a:t>
            </a:r>
            <a:r>
              <a:rPr spc="-25" dirty="0">
                <a:solidFill>
                  <a:srgbClr val="262626"/>
                </a:solidFill>
              </a:rPr>
              <a:t> </a:t>
            </a:r>
            <a:r>
              <a:rPr spc="-20" dirty="0">
                <a:solidFill>
                  <a:srgbClr val="262626"/>
                </a:solidFill>
              </a:rPr>
              <a:t>этаж</a:t>
            </a: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/>
          </a:p>
          <a:p>
            <a:pPr marL="1079500">
              <a:lnSpc>
                <a:spcPct val="100000"/>
              </a:lnSpc>
              <a:tabLst>
                <a:tab pos="4076065" algn="l"/>
              </a:tabLst>
            </a:pPr>
            <a:r>
              <a:rPr u="sng" spc="-10" dirty="0">
                <a:solidFill>
                  <a:srgbClr val="3CB6CE"/>
                </a:solidFill>
                <a:uFill>
                  <a:solidFill>
                    <a:srgbClr val="3CB6CE"/>
                  </a:solidFill>
                </a:uFill>
                <a:hlinkClick r:id="rId10"/>
              </a:rPr>
              <a:t>sales@brokerkf.ru</a:t>
            </a:r>
            <a:r>
              <a:rPr dirty="0">
                <a:solidFill>
                  <a:srgbClr val="3CB6CE"/>
                </a:solidFill>
              </a:rPr>
              <a:t>	</a:t>
            </a:r>
            <a:r>
              <a:rPr sz="2400" u="sng" spc="-30" baseline="3472" dirty="0">
                <a:solidFill>
                  <a:srgbClr val="3CB6CE"/>
                </a:solidFill>
                <a:uFill>
                  <a:solidFill>
                    <a:srgbClr val="3CB6CE"/>
                  </a:solidFill>
                </a:uFill>
              </a:rPr>
              <a:t>brokerkf.ru</a:t>
            </a:r>
            <a:endParaRPr sz="2400" baseline="3472"/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/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595959"/>
                </a:solidFill>
              </a:rPr>
              <a:t>Мобильное</a:t>
            </a:r>
            <a:r>
              <a:rPr spc="-60" dirty="0">
                <a:solidFill>
                  <a:srgbClr val="595959"/>
                </a:solidFill>
              </a:rPr>
              <a:t> </a:t>
            </a:r>
            <a:r>
              <a:rPr dirty="0">
                <a:solidFill>
                  <a:srgbClr val="595959"/>
                </a:solidFill>
              </a:rPr>
              <a:t>приложение</a:t>
            </a:r>
            <a:r>
              <a:rPr spc="-55" dirty="0">
                <a:solidFill>
                  <a:srgbClr val="595959"/>
                </a:solidFill>
              </a:rPr>
              <a:t> </a:t>
            </a:r>
            <a:r>
              <a:rPr dirty="0">
                <a:solidFill>
                  <a:srgbClr val="595959"/>
                </a:solidFill>
              </a:rPr>
              <a:t>КИТ</a:t>
            </a:r>
            <a:r>
              <a:rPr spc="-50" dirty="0">
                <a:solidFill>
                  <a:srgbClr val="595959"/>
                </a:solidFill>
              </a:rPr>
              <a:t> </a:t>
            </a:r>
            <a:r>
              <a:rPr spc="-10" dirty="0">
                <a:solidFill>
                  <a:srgbClr val="595959"/>
                </a:solidFill>
              </a:rPr>
              <a:t>ИНВЕСТИЦИИ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4145" y="307275"/>
            <a:ext cx="9296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170" dirty="0">
                <a:solidFill>
                  <a:srgbClr val="94005F"/>
                </a:solidFill>
                <a:latin typeface="Verdana"/>
                <a:cs typeface="Verdana"/>
                <a:hlinkClick r:id="rId2"/>
              </a:rPr>
              <a:t>www.brokerkf.ru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"/>
            <a:ext cx="6858000" cy="835025"/>
            <a:chOff x="0" y="-1"/>
            <a:chExt cx="6858000" cy="835025"/>
          </a:xfrm>
        </p:grpSpPr>
        <p:sp>
          <p:nvSpPr>
            <p:cNvPr id="4" name="object 4"/>
            <p:cNvSpPr/>
            <p:nvPr/>
          </p:nvSpPr>
          <p:spPr>
            <a:xfrm>
              <a:off x="0" y="-1"/>
              <a:ext cx="6858000" cy="835025"/>
            </a:xfrm>
            <a:custGeom>
              <a:avLst/>
              <a:gdLst/>
              <a:ahLst/>
              <a:cxnLst/>
              <a:rect l="l" t="t" r="r" b="b"/>
              <a:pathLst>
                <a:path w="6858000" h="835025">
                  <a:moveTo>
                    <a:pt x="6858000" y="0"/>
                  </a:moveTo>
                  <a:lnTo>
                    <a:pt x="0" y="0"/>
                  </a:lnTo>
                  <a:lnTo>
                    <a:pt x="0" y="834835"/>
                  </a:lnTo>
                  <a:lnTo>
                    <a:pt x="6858000" y="834835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7255" y="280415"/>
              <a:ext cx="1179576" cy="2987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675" y="201140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3820" y="1055115"/>
            <a:ext cx="4429180" cy="1682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10" dirty="0">
                <a:solidFill>
                  <a:srgbClr val="A7115C"/>
                </a:solidFill>
                <a:latin typeface="Arial"/>
                <a:cs typeface="Arial"/>
              </a:rPr>
              <a:t>Основные</a:t>
            </a:r>
            <a:r>
              <a:rPr sz="1600" b="1" spc="-10" dirty="0">
                <a:solidFill>
                  <a:srgbClr val="A7115C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A7115C"/>
                </a:solidFill>
                <a:latin typeface="Arial"/>
                <a:cs typeface="Arial"/>
              </a:rPr>
              <a:t>события</a:t>
            </a:r>
            <a:r>
              <a:rPr sz="1600" b="1" spc="5" dirty="0">
                <a:solidFill>
                  <a:srgbClr val="A7115C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A7115C"/>
                </a:solidFill>
                <a:latin typeface="Arial"/>
                <a:cs typeface="Arial"/>
              </a:rPr>
              <a:t>текущей</a:t>
            </a:r>
            <a:r>
              <a:rPr sz="1600" b="1" spc="5" dirty="0">
                <a:solidFill>
                  <a:srgbClr val="A7115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A7115C"/>
                </a:solidFill>
                <a:latin typeface="Arial"/>
                <a:cs typeface="Arial"/>
              </a:rPr>
              <a:t>недели</a:t>
            </a:r>
            <a:endParaRPr sz="1600" dirty="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141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На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текущей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неделе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стоит</a:t>
            </a: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обратить</a:t>
            </a: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внимание</a:t>
            </a: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на</a:t>
            </a: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следующие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Medium"/>
                <a:cs typeface="Franklin Gothic Medium"/>
              </a:rPr>
              <a:t>события:</a:t>
            </a:r>
            <a:endParaRPr sz="1000" dirty="0">
              <a:latin typeface="Franklin Gothic Medium"/>
              <a:cs typeface="Franklin Gothic Medium"/>
            </a:endParaRPr>
          </a:p>
          <a:p>
            <a:pPr marL="281940" indent="-170815">
              <a:spcBef>
                <a:spcPts val="950"/>
              </a:spcBef>
              <a:buClr>
                <a:srgbClr val="A6005F"/>
              </a:buClr>
              <a:buSzPct val="105263"/>
              <a:buFont typeface="Wingdings"/>
              <a:buChar char=""/>
              <a:tabLst>
                <a:tab pos="281940" algn="l"/>
              </a:tabLst>
            </a:pPr>
            <a:r>
              <a:rPr lang="ru-RU" sz="9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Х5 представит операционные результаты за 1К24 по МСФО</a:t>
            </a:r>
          </a:p>
          <a:p>
            <a:pPr marL="281940" lvl="0" indent="-170815">
              <a:spcBef>
                <a:spcPts val="950"/>
              </a:spcBef>
              <a:buClr>
                <a:srgbClr val="A6005F"/>
              </a:buClr>
              <a:buSzPct val="105263"/>
              <a:buFont typeface="Wingdings"/>
              <a:buChar char=""/>
              <a:tabLst>
                <a:tab pos="281940" algn="l"/>
              </a:tabLst>
            </a:pPr>
            <a:endParaRPr lang="ru-RU" sz="900" dirty="0" smtClean="0">
              <a:solidFill>
                <a:prstClr val="black"/>
              </a:solidFill>
              <a:latin typeface="Franklin Gothic Medium"/>
              <a:cs typeface="Franklin Gothic Medium"/>
            </a:endParaRPr>
          </a:p>
          <a:p>
            <a:pPr marL="281940" lvl="0" indent="-170815">
              <a:spcBef>
                <a:spcPts val="950"/>
              </a:spcBef>
              <a:buClr>
                <a:srgbClr val="A6005F"/>
              </a:buClr>
              <a:buSzPct val="105263"/>
              <a:buFont typeface="Wingdings"/>
              <a:buChar char=""/>
              <a:tabLst>
                <a:tab pos="281940" algn="l"/>
              </a:tabLst>
            </a:pPr>
            <a:endParaRPr lang="ru-RU" sz="900" dirty="0" smtClean="0">
              <a:solidFill>
                <a:prstClr val="black"/>
              </a:solidFill>
              <a:latin typeface="Franklin Gothic Medium"/>
              <a:cs typeface="Franklin Gothic Medium"/>
            </a:endParaRPr>
          </a:p>
          <a:p>
            <a:pPr marL="281940" lvl="0" indent="-170815">
              <a:spcBef>
                <a:spcPts val="950"/>
              </a:spcBef>
              <a:buClr>
                <a:srgbClr val="A6005F"/>
              </a:buClr>
              <a:buSzPct val="105263"/>
              <a:buFont typeface="Wingdings"/>
              <a:buChar char=""/>
              <a:tabLst>
                <a:tab pos="281940" algn="l"/>
              </a:tabLst>
            </a:pPr>
            <a:endParaRPr lang="ru-RU" sz="95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44237"/>
              </p:ext>
            </p:extLst>
          </p:nvPr>
        </p:nvGraphicFramePr>
        <p:xfrm>
          <a:off x="523820" y="2209800"/>
          <a:ext cx="6010910" cy="2140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0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50" spc="1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Календарь</a:t>
                      </a:r>
                      <a:r>
                        <a:rPr sz="1050" spc="28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050" spc="-1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событий</a:t>
                      </a:r>
                      <a:endParaRPr sz="105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A60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spc="-10" dirty="0" err="1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Понедельник</a:t>
                      </a:r>
                      <a:r>
                        <a:rPr lang="ru-RU" sz="950" spc="-10" dirty="0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 15 апреля</a:t>
                      </a:r>
                      <a:endParaRPr sz="950" spc="-10" dirty="0">
                        <a:solidFill>
                          <a:schemeClr val="tx1"/>
                        </a:solidFill>
                        <a:latin typeface="Franklin Gothic Medium"/>
                        <a:ea typeface="+mn-ea"/>
                        <a:cs typeface="Franklin Gothic Medium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EAC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"/>
                          <a:ea typeface="+mn-ea"/>
                          <a:cs typeface="Franklin Gothic Medium"/>
                        </a:rPr>
                        <a:t>Значимых событий нет</a:t>
                      </a:r>
                    </a:p>
                  </a:txBody>
                  <a:tcPr marL="0" marR="0" marT="11430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spc="-10" dirty="0" err="1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Вторник</a:t>
                      </a:r>
                      <a:r>
                        <a:rPr lang="ru-RU" sz="950" spc="-10" dirty="0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 16 апреля</a:t>
                      </a:r>
                      <a:endParaRPr sz="950" spc="-10" dirty="0">
                        <a:solidFill>
                          <a:schemeClr val="tx1"/>
                        </a:solidFill>
                        <a:latin typeface="Franklin Gothic Medium"/>
                        <a:ea typeface="+mn-ea"/>
                        <a:cs typeface="Franklin Gothic Medium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EAC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Х5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 представит операционные результаты за 1К24 по МСФО</a:t>
                      </a:r>
                    </a:p>
                  </a:txBody>
                  <a:tcPr marL="0" marR="0" marT="16510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spc="-10" dirty="0" err="1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Среда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 </a:t>
                      </a:r>
                      <a:r>
                        <a:rPr lang="en-US" sz="950" spc="-10" dirty="0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1</a:t>
                      </a:r>
                      <a:r>
                        <a:rPr lang="ru-RU" sz="950" spc="-10" dirty="0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7 апреля</a:t>
                      </a:r>
                      <a:endParaRPr sz="950" spc="-10" dirty="0">
                        <a:solidFill>
                          <a:schemeClr val="tx1"/>
                        </a:solidFill>
                        <a:latin typeface="Franklin Gothic Medium"/>
                        <a:ea typeface="+mn-ea"/>
                        <a:cs typeface="Franklin Gothic Medium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EAC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82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"/>
                          <a:ea typeface="+mn-ea"/>
                          <a:cs typeface="Franklin Gothic Medium"/>
                        </a:rPr>
                        <a:t>Значимых событий нет</a:t>
                      </a:r>
                    </a:p>
                  </a:txBody>
                  <a:tcPr marL="0" marR="0" marT="8890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950" spc="-10" dirty="0" err="1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Четверг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 </a:t>
                      </a:r>
                      <a:r>
                        <a:rPr lang="en-US" sz="950" spc="-10" dirty="0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1</a:t>
                      </a:r>
                      <a:r>
                        <a:rPr lang="ru-RU" sz="950" spc="-10" dirty="0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8 апреля</a:t>
                      </a:r>
                      <a:endParaRPr sz="950" spc="-10" dirty="0">
                        <a:solidFill>
                          <a:schemeClr val="tx1"/>
                        </a:solidFill>
                        <a:latin typeface="Franklin Gothic Medium"/>
                        <a:ea typeface="+mn-ea"/>
                        <a:cs typeface="Franklin Gothic Medium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EAC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82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"/>
                          <a:ea typeface="+mn-ea"/>
                          <a:cs typeface="Franklin Gothic Medium"/>
                        </a:rPr>
                        <a:t>Значимых событий нет</a:t>
                      </a:r>
                    </a:p>
                  </a:txBody>
                  <a:tcPr marL="0" marR="0" marT="12065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950" spc="-10" dirty="0" err="1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Пятница</a:t>
                      </a:r>
                      <a:r>
                        <a:rPr sz="950" spc="-10" dirty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 </a:t>
                      </a:r>
                      <a:r>
                        <a:rPr lang="en-US" sz="950" spc="-10" dirty="0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1</a:t>
                      </a:r>
                      <a:r>
                        <a:rPr lang="ru-RU" sz="950" spc="-10" dirty="0" smtClean="0">
                          <a:solidFill>
                            <a:schemeClr val="tx1"/>
                          </a:solidFill>
                          <a:latin typeface="Franklin Gothic Medium"/>
                          <a:ea typeface="+mn-ea"/>
                          <a:cs typeface="Franklin Gothic Medium"/>
                        </a:rPr>
                        <a:t>9 апреля</a:t>
                      </a:r>
                      <a:endParaRPr lang="ru-RU" sz="950" spc="-10" dirty="0">
                        <a:solidFill>
                          <a:schemeClr val="tx1"/>
                        </a:solidFill>
                        <a:latin typeface="Franklin Gothic Medium"/>
                        <a:ea typeface="+mn-ea"/>
                        <a:cs typeface="Franklin Gothic Medium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EAC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82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"/>
                          <a:ea typeface="+mn-ea"/>
                          <a:cs typeface="Franklin Gothic Medium"/>
                        </a:rPr>
                        <a:t>Значимых событий нет</a:t>
                      </a:r>
                    </a:p>
                  </a:txBody>
                  <a:tcPr marL="0" marR="0" marT="12065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4347389"/>
                  </a:ext>
                </a:extLst>
              </a:tr>
            </a:tbl>
          </a:graphicData>
        </a:graphic>
      </p:graphicFrame>
      <p:sp>
        <p:nvSpPr>
          <p:cNvPr id="11" name="object 13"/>
          <p:cNvSpPr txBox="1"/>
          <p:nvPr/>
        </p:nvSpPr>
        <p:spPr>
          <a:xfrm>
            <a:off x="474501" y="260603"/>
            <a:ext cx="322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Обзор рынка </a:t>
            </a:r>
            <a:r>
              <a:rPr sz="2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.0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.2024</a:t>
            </a:r>
            <a:endParaRPr sz="2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618791"/>
              </p:ext>
            </p:extLst>
          </p:nvPr>
        </p:nvGraphicFramePr>
        <p:xfrm>
          <a:off x="460618" y="7315199"/>
          <a:ext cx="6196213" cy="245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5434145" y="307275"/>
            <a:ext cx="9296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170" dirty="0">
                <a:solidFill>
                  <a:srgbClr val="94005F"/>
                </a:solidFill>
                <a:latin typeface="Verdana"/>
                <a:cs typeface="Verdana"/>
                <a:hlinkClick r:id="rId3"/>
              </a:rPr>
              <a:t>www.brokerkf.ru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424" y="914400"/>
            <a:ext cx="3103776" cy="5990101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600" b="1" spc="-90" dirty="0" err="1">
                <a:solidFill>
                  <a:srgbClr val="A7115C"/>
                </a:solidFill>
                <a:latin typeface="Arial"/>
                <a:cs typeface="Arial"/>
              </a:rPr>
              <a:t>Рынок</a:t>
            </a:r>
            <a:r>
              <a:rPr sz="1600" b="1" spc="-10" dirty="0">
                <a:solidFill>
                  <a:srgbClr val="A7115C"/>
                </a:solidFill>
                <a:latin typeface="Arial"/>
                <a:cs typeface="Arial"/>
              </a:rPr>
              <a:t> </a:t>
            </a:r>
            <a:r>
              <a:rPr sz="1600" b="1" spc="-10" dirty="0" err="1" smtClean="0">
                <a:solidFill>
                  <a:srgbClr val="A7115C"/>
                </a:solidFill>
                <a:latin typeface="Arial"/>
                <a:cs typeface="Arial"/>
              </a:rPr>
              <a:t>облигаций</a:t>
            </a:r>
            <a:endParaRPr lang="ru-RU" sz="1000" spc="-10" dirty="0" smtClean="0">
              <a:solidFill>
                <a:srgbClr val="404040"/>
              </a:solidFill>
              <a:latin typeface="Franklin Gothic Medium" pitchFamily="34" charset="0"/>
              <a:cs typeface="Franklin Gothic Medium"/>
            </a:endParaRPr>
          </a:p>
          <a:p>
            <a:pPr marL="190500" marR="257810" indent="-171450" algn="l">
              <a:spcBef>
                <a:spcPts val="430"/>
              </a:spcBef>
              <a:buFontTx/>
              <a:buChar char="─"/>
            </a:pP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Индекс </a:t>
            </a:r>
            <a:r>
              <a:rPr lang="en-US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RGBI 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продолжил снижаться на прошедшей неделе, достигнув отметки </a:t>
            </a:r>
            <a:r>
              <a:rPr lang="en-US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114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пунктов.</a:t>
            </a:r>
            <a:endParaRPr lang="en-US" sz="1000" spc="-10" dirty="0" smtClean="0">
              <a:solidFill>
                <a:srgbClr val="404040"/>
              </a:solidFill>
              <a:latin typeface="Franklin Gothic Medium" pitchFamily="34" charset="0"/>
              <a:cs typeface="Franklin Gothic Medium"/>
            </a:endParaRPr>
          </a:p>
          <a:p>
            <a:pPr marL="190500" marR="257810" indent="-171450" algn="l">
              <a:spcBef>
                <a:spcPts val="430"/>
              </a:spcBef>
              <a:buFontTx/>
              <a:buChar char="─"/>
            </a:pP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ЦБ </a:t>
            </a:r>
            <a:r>
              <a:rPr lang="ru-RU" sz="10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опубликовал очередной обзор рисков финансовых рынков за март. Продажи валюты экспортёрами выросли с $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10,4 </a:t>
            </a:r>
            <a:r>
              <a:rPr lang="ru-RU" sz="10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до $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12,1 </a:t>
            </a:r>
            <a:r>
              <a:rPr lang="ru-RU" sz="10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млрд, что могло быть связано как с ростом налоговых выплат, так и с увеличением экспорта на фоне роста сырьевых цен. С учетом того, что с 5 апреля продажи валюты Банком России сокращаются с 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7,1 </a:t>
            </a:r>
            <a:r>
              <a:rPr lang="ru-RU" sz="10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до 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0,6 </a:t>
            </a:r>
            <a:r>
              <a:rPr lang="ru-RU" sz="10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млрд 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рублей, </a:t>
            </a:r>
            <a:r>
              <a:rPr lang="ru-RU" sz="10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эффект от этих факторов поддержки рубля будет компенсирован. На рынке ОФЗ крупнейшие банки остаются продавцами на менее ликвидном вторичном рынке, сдвигая доходности вверх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.</a:t>
            </a:r>
            <a:endParaRPr lang="en-US" sz="1000" spc="-10" dirty="0" smtClean="0">
              <a:solidFill>
                <a:srgbClr val="404040"/>
              </a:solidFill>
              <a:latin typeface="Franklin Gothic Medium" pitchFamily="34" charset="0"/>
              <a:cs typeface="Franklin Gothic Medium"/>
            </a:endParaRPr>
          </a:p>
          <a:p>
            <a:pPr marL="190500" marR="257810" indent="-171450" algn="l">
              <a:spcBef>
                <a:spcPts val="430"/>
              </a:spcBef>
              <a:buFontTx/>
              <a:buChar char="─"/>
            </a:pP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По данным Росстата в марте рост ИПЦ составил </a:t>
            </a:r>
            <a:r>
              <a:rPr lang="en-US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+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0</a:t>
            </a:r>
            <a:r>
              <a:rPr lang="en-US" sz="10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,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39% мм (или 7,72% </a:t>
            </a:r>
            <a:r>
              <a:rPr lang="ru-RU" sz="1000" spc="-10" dirty="0" err="1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гг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), после роста на  +0,68% мм в феврале и +0,86% мм в январе. </a:t>
            </a:r>
          </a:p>
          <a:p>
            <a:pPr marL="190500" marR="257810" indent="-171450" algn="l">
              <a:spcBef>
                <a:spcPts val="430"/>
              </a:spcBef>
              <a:buFontTx/>
              <a:buChar char="─"/>
            </a:pP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По данным электронного бюджета с 1 по 12 апреля среднедневные расходы бюджета  подскочили до 192 млрд рублей в сутки. Это намного выше, чем было в феврале - 125 млрд рублей и в декабре 182 млрд рублей. Текущий темп расходов, соответствует уровню 41 трлн рублей за год, при этом в бюджет заложено на 2024 год - 36,7 трлн рублей расходов при 35,1 трлн доходов.</a:t>
            </a:r>
          </a:p>
          <a:p>
            <a:pPr marL="190500" marR="257810" indent="-171450" algn="l" rtl="0">
              <a:spcBef>
                <a:spcPts val="430"/>
              </a:spcBef>
              <a:buFontTx/>
              <a:buChar char="─"/>
            </a:pP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Из </a:t>
            </a:r>
            <a:r>
              <a:rPr lang="ru-RU" sz="10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интересных размещений на следующей неделе 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отметим:</a:t>
            </a:r>
            <a:r>
              <a:rPr lang="en-US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</a:t>
            </a:r>
            <a:r>
              <a:rPr lang="ru-RU" sz="1000" b="1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Первый контейнерный </a:t>
            </a:r>
            <a:r>
              <a:rPr lang="ru-RU" sz="1000" b="1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терминал</a:t>
            </a:r>
            <a:r>
              <a:rPr lang="ru-RU" sz="1000" b="1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</a:t>
            </a:r>
            <a:r>
              <a:rPr lang="en-US" sz="1000" b="1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(</a:t>
            </a:r>
            <a:r>
              <a:rPr lang="en-US" sz="1000" b="1" spc="-10" dirty="0" err="1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ruAA</a:t>
            </a:r>
            <a:r>
              <a:rPr lang="en-US" sz="1000" b="1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-</a:t>
            </a:r>
            <a:r>
              <a:rPr lang="ru-RU" sz="1000" b="1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/</a:t>
            </a:r>
            <a:r>
              <a:rPr lang="en-US" sz="1000" b="1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A</a:t>
            </a:r>
            <a:r>
              <a:rPr lang="ru-RU" sz="1000" b="1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А</a:t>
            </a:r>
            <a:r>
              <a:rPr lang="en-US" sz="1000" b="1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(RU</a:t>
            </a:r>
            <a:r>
              <a:rPr lang="en-US" sz="1000" b="1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))</a:t>
            </a:r>
            <a:r>
              <a:rPr lang="ru-RU" sz="1000" b="1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серии</a:t>
            </a:r>
            <a:r>
              <a:rPr lang="en-US" sz="1000" b="1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 001P-01</a:t>
            </a:r>
            <a:r>
              <a:rPr lang="en-US" sz="1000" b="1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. 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Размещение состоится 17 апреля</a:t>
            </a:r>
            <a:r>
              <a:rPr lang="ru-RU" sz="10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. 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Купон </a:t>
            </a:r>
            <a:r>
              <a:rPr lang="ru-RU" sz="10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установлен 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на уровне 15,70%. </a:t>
            </a:r>
            <a:r>
              <a:rPr lang="ru-RU" sz="1000" spc="-10" dirty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Номинальная стоимость одной ценной бумаги выпуска - 1000 рублей. Срок обращения облигаций </a:t>
            </a:r>
            <a:r>
              <a:rPr lang="ru-RU" sz="1000" spc="-10" dirty="0" smtClean="0">
                <a:solidFill>
                  <a:srgbClr val="404040"/>
                </a:solidFill>
                <a:latin typeface="Franklin Gothic Medium" pitchFamily="34" charset="0"/>
                <a:cs typeface="Franklin Gothic Medium"/>
              </a:rPr>
              <a:t>1,5 года.</a:t>
            </a:r>
            <a:endParaRPr lang="ru-RU" sz="1000" spc="-10" dirty="0">
              <a:solidFill>
                <a:srgbClr val="404040"/>
              </a:solidFill>
              <a:latin typeface="Franklin Gothic Medium" pitchFamily="34" charset="0"/>
              <a:cs typeface="Franklin Gothic Medium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11121"/>
              </p:ext>
            </p:extLst>
          </p:nvPr>
        </p:nvGraphicFramePr>
        <p:xfrm>
          <a:off x="3657600" y="1073475"/>
          <a:ext cx="3117502" cy="879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6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1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345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Актив</a:t>
                      </a:r>
                      <a:endParaRPr sz="10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6669" marB="0">
                    <a:solidFill>
                      <a:srgbClr val="A7115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Значение</a:t>
                      </a:r>
                      <a:endParaRPr sz="1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6669" marB="0">
                    <a:solidFill>
                      <a:srgbClr val="A7115C"/>
                    </a:solidFill>
                  </a:tcPr>
                </a:tc>
                <a:tc>
                  <a:txBody>
                    <a:bodyPr/>
                    <a:lstStyle/>
                    <a:p>
                      <a:pPr marL="6223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Изменение</a:t>
                      </a:r>
                      <a:endParaRPr sz="1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6669" marB="0">
                    <a:solidFill>
                      <a:srgbClr val="A711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10" dirty="0" smtClean="0">
                          <a:latin typeface="Franklin Gothic Medium"/>
                          <a:cs typeface="Franklin Gothic Medium"/>
                        </a:rPr>
                        <a:t>RGBI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275" marB="0">
                    <a:solidFill>
                      <a:srgbClr val="F0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900" spc="-10" dirty="0" smtClean="0">
                          <a:latin typeface="Franklin Gothic Medium"/>
                          <a:cs typeface="Franklin Gothic Medium"/>
                        </a:rPr>
                        <a:t>114,01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275" marB="0">
                    <a:solidFill>
                      <a:srgbClr val="F0F8FB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- </a:t>
                      </a:r>
                      <a:r>
                        <a:rPr lang="en-US" sz="900" spc="-2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0</a:t>
                      </a:r>
                      <a:r>
                        <a:rPr lang="ru-RU" sz="900" spc="-2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en-US" sz="900" spc="-2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32</a:t>
                      </a:r>
                      <a:r>
                        <a:rPr lang="ru-RU" sz="900" spc="-20" dirty="0" smtClean="0">
                          <a:solidFill>
                            <a:srgbClr val="A6005F"/>
                          </a:solidFill>
                          <a:latin typeface="Franklin Gothic Medium"/>
                          <a:cs typeface="Franklin Gothic Medium"/>
                        </a:rPr>
                        <a:t>%</a:t>
                      </a:r>
                      <a:endParaRPr lang="ru-RU" sz="900" dirty="0" smtClean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1275" marB="0">
                    <a:solidFill>
                      <a:srgbClr val="F0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900" dirty="0" smtClean="0">
                          <a:latin typeface="Franklin Gothic Medium"/>
                          <a:cs typeface="Franklin Gothic Medium"/>
                        </a:rPr>
                        <a:t>Индекс замещающих облигаций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0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900" spc="-10" dirty="0" smtClean="0">
                          <a:latin typeface="Franklin Gothic Medium"/>
                          <a:cs typeface="Franklin Gothic Medium"/>
                        </a:rPr>
                        <a:t>119,33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0F8FB"/>
                    </a:solidFill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0</a:t>
                      </a:r>
                      <a:r>
                        <a:rPr lang="en-US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ru-RU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55</a:t>
                      </a:r>
                      <a:r>
                        <a:rPr lang="en-US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%</a:t>
                      </a:r>
                      <a:endParaRPr lang="en-US"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0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dirty="0">
                          <a:latin typeface="Franklin Gothic Medium"/>
                          <a:cs typeface="Franklin Gothic Medium"/>
                        </a:rPr>
                        <a:t>ОФЗ</a:t>
                      </a:r>
                      <a:r>
                        <a:rPr sz="9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900" spc="-20" dirty="0" smtClean="0">
                          <a:latin typeface="Franklin Gothic Medium"/>
                          <a:cs typeface="Franklin Gothic Medium"/>
                        </a:rPr>
                        <a:t>10</a:t>
                      </a:r>
                      <a:r>
                        <a:rPr lang="en-US" sz="900" spc="-20" dirty="0" smtClean="0">
                          <a:latin typeface="Franklin Gothic Medium"/>
                          <a:cs typeface="Franklin Gothic Medium"/>
                        </a:rPr>
                        <a:t>Y</a:t>
                      </a:r>
                      <a:r>
                        <a:rPr lang="en-US" sz="900" spc="-20" baseline="0" dirty="0" smtClean="0">
                          <a:latin typeface="Franklin Gothic Medium"/>
                          <a:cs typeface="Franklin Gothic Medium"/>
                        </a:rPr>
                        <a:t> (26244)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0F8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900" spc="-10" dirty="0" smtClean="0">
                          <a:latin typeface="Franklin Gothic Medium"/>
                          <a:cs typeface="Franklin Gothic Medium"/>
                        </a:rPr>
                        <a:t>13,</a:t>
                      </a:r>
                      <a:r>
                        <a:rPr lang="ru-RU" sz="900" spc="-10" dirty="0" smtClean="0">
                          <a:latin typeface="Franklin Gothic Medium"/>
                          <a:cs typeface="Franklin Gothic Medium"/>
                        </a:rPr>
                        <a:t>67</a:t>
                      </a:r>
                      <a:r>
                        <a:rPr lang="en-US" sz="900" spc="-10" dirty="0" smtClean="0">
                          <a:latin typeface="Franklin Gothic Medium"/>
                          <a:cs typeface="Franklin Gothic Medium"/>
                        </a:rPr>
                        <a:t>%</a:t>
                      </a:r>
                      <a:endParaRPr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0F8FB"/>
                    </a:solidFill>
                  </a:tcPr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0</a:t>
                      </a:r>
                      <a:r>
                        <a:rPr lang="en-US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lang="ru-RU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5</a:t>
                      </a:r>
                      <a:r>
                        <a:rPr lang="en-US" sz="900" spc="-10" dirty="0" smtClean="0">
                          <a:solidFill>
                            <a:srgbClr val="3CB6CE"/>
                          </a:solidFill>
                          <a:latin typeface="Franklin Gothic Medium"/>
                          <a:cs typeface="Franklin Gothic Medium"/>
                        </a:rPr>
                        <a:t>2%</a:t>
                      </a:r>
                      <a:endParaRPr lang="en-US" sz="90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4925" marB="0">
                    <a:solidFill>
                      <a:srgbClr val="F0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0" y="0"/>
            <a:ext cx="6858000" cy="843915"/>
            <a:chOff x="0" y="0"/>
            <a:chExt cx="6858000" cy="84391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6858000" cy="843915"/>
            </a:xfrm>
            <a:custGeom>
              <a:avLst/>
              <a:gdLst/>
              <a:ahLst/>
              <a:cxnLst/>
              <a:rect l="l" t="t" r="r" b="b"/>
              <a:pathLst>
                <a:path w="6858000" h="843915">
                  <a:moveTo>
                    <a:pt x="6858000" y="0"/>
                  </a:moveTo>
                  <a:lnTo>
                    <a:pt x="0" y="0"/>
                  </a:lnTo>
                  <a:lnTo>
                    <a:pt x="0" y="843879"/>
                  </a:lnTo>
                  <a:lnTo>
                    <a:pt x="6858000" y="843879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7255" y="280415"/>
              <a:ext cx="1179576" cy="2987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675" y="201140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10992" y="2166896"/>
            <a:ext cx="10879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85" dirty="0">
                <a:solidFill>
                  <a:srgbClr val="A7115C"/>
                </a:solidFill>
                <a:latin typeface="Arial"/>
                <a:cs typeface="Arial"/>
              </a:rPr>
              <a:t>RGBI </a:t>
            </a:r>
            <a:r>
              <a:rPr lang="ru-RU" sz="1400" b="1" spc="-85" dirty="0">
                <a:solidFill>
                  <a:srgbClr val="A7115C"/>
                </a:solidFill>
                <a:latin typeface="Arial"/>
                <a:cs typeface="Arial"/>
              </a:rPr>
              <a:t>индекс </a:t>
            </a:r>
          </a:p>
        </p:txBody>
      </p:sp>
      <p:sp>
        <p:nvSpPr>
          <p:cNvPr id="17" name="object 11"/>
          <p:cNvSpPr txBox="1"/>
          <p:nvPr/>
        </p:nvSpPr>
        <p:spPr>
          <a:xfrm>
            <a:off x="4001120" y="4343400"/>
            <a:ext cx="282516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b="1" spc="-85" dirty="0">
                <a:solidFill>
                  <a:srgbClr val="A7115C"/>
                </a:solidFill>
                <a:latin typeface="Arial"/>
                <a:cs typeface="Arial"/>
              </a:rPr>
              <a:t>Индекс замещающих облигаций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8557" y="6976646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-140" dirty="0">
                <a:solidFill>
                  <a:srgbClr val="A7115C"/>
                </a:solidFill>
                <a:latin typeface="Arial"/>
                <a:cs typeface="Arial"/>
              </a:rPr>
              <a:t>Кривая ОФЗ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7474" y="7010400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Доходность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200" y="9296400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Срок до погашения, лет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45203" y="3922004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 </a:t>
            </a:r>
          </a:p>
        </p:txBody>
      </p:sp>
      <p:sp>
        <p:nvSpPr>
          <p:cNvPr id="19" name="object 13"/>
          <p:cNvSpPr txBox="1"/>
          <p:nvPr/>
        </p:nvSpPr>
        <p:spPr>
          <a:xfrm>
            <a:off x="474501" y="260603"/>
            <a:ext cx="322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Обзор рынка </a:t>
            </a:r>
            <a:r>
              <a:rPr sz="2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.0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.2024</a:t>
            </a:r>
            <a:endParaRPr sz="2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481106" y="3611613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 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313525"/>
              </p:ext>
            </p:extLst>
          </p:nvPr>
        </p:nvGraphicFramePr>
        <p:xfrm>
          <a:off x="3529655" y="2445192"/>
          <a:ext cx="3328345" cy="189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078003"/>
              </p:ext>
            </p:extLst>
          </p:nvPr>
        </p:nvGraphicFramePr>
        <p:xfrm>
          <a:off x="3526640" y="4696481"/>
          <a:ext cx="3248462" cy="225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4145" y="307275"/>
            <a:ext cx="9296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170" dirty="0">
                <a:solidFill>
                  <a:srgbClr val="94005F"/>
                </a:solidFill>
                <a:latin typeface="Verdana"/>
                <a:cs typeface="Verdana"/>
                <a:hlinkClick r:id="rId3"/>
              </a:rPr>
              <a:t>www.brokerkf.ru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858000" cy="835025"/>
            <a:chOff x="0" y="0"/>
            <a:chExt cx="6858000" cy="8350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858000" cy="835025"/>
            </a:xfrm>
            <a:custGeom>
              <a:avLst/>
              <a:gdLst/>
              <a:ahLst/>
              <a:cxnLst/>
              <a:rect l="l" t="t" r="r" b="b"/>
              <a:pathLst>
                <a:path w="6858000" h="835025">
                  <a:moveTo>
                    <a:pt x="6858000" y="0"/>
                  </a:moveTo>
                  <a:lnTo>
                    <a:pt x="0" y="0"/>
                  </a:lnTo>
                  <a:lnTo>
                    <a:pt x="0" y="834824"/>
                  </a:lnTo>
                  <a:lnTo>
                    <a:pt x="6858000" y="834824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7255" y="280415"/>
              <a:ext cx="1179576" cy="2987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675" y="201140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9107" y="1295400"/>
            <a:ext cx="5118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Ниже</a:t>
            </a:r>
            <a:r>
              <a:rPr sz="1000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представлены</a:t>
            </a:r>
            <a:r>
              <a:rPr sz="10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предстоящие</a:t>
            </a:r>
            <a:r>
              <a:rPr sz="1000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размещения</a:t>
            </a:r>
            <a:r>
              <a:rPr sz="1000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по</a:t>
            </a:r>
            <a:r>
              <a:rPr sz="10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 российским</a:t>
            </a:r>
            <a:r>
              <a:rPr sz="1000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корпоративным</a:t>
            </a:r>
            <a:r>
              <a:rPr sz="1000" u="sng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000" u="sng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Franklin Gothic Medium"/>
                <a:cs typeface="Franklin Gothic Medium"/>
              </a:rPr>
              <a:t>облигациям:</a:t>
            </a:r>
            <a:endParaRPr sz="10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4789"/>
              </p:ext>
            </p:extLst>
          </p:nvPr>
        </p:nvGraphicFramePr>
        <p:xfrm>
          <a:off x="377155" y="1632456"/>
          <a:ext cx="6317613" cy="524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0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8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30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02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878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50" spc="2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Наименование</a:t>
                      </a:r>
                      <a:r>
                        <a:rPr sz="650" spc="12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 </a:t>
                      </a:r>
                      <a:r>
                        <a:rPr sz="650" spc="-1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компании</a:t>
                      </a:r>
                      <a:endParaRPr sz="650">
                        <a:solidFill>
                          <a:schemeClr val="bg1"/>
                        </a:solidFill>
                        <a:latin typeface="Franklin Gothic Medium" pitchFamily="34" charset="0"/>
                        <a:cs typeface="Franklin Gothic Medium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804058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10160" indent="-174625">
                        <a:lnSpc>
                          <a:spcPct val="101499"/>
                        </a:lnSpc>
                        <a:spcBef>
                          <a:spcPts val="40"/>
                        </a:spcBef>
                      </a:pPr>
                      <a:r>
                        <a:rPr sz="65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Объём,</a:t>
                      </a:r>
                      <a:r>
                        <a:rPr sz="650" spc="185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 </a:t>
                      </a:r>
                      <a:r>
                        <a:rPr sz="650" spc="-2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млрд</a:t>
                      </a:r>
                      <a:r>
                        <a:rPr sz="650" spc="50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 </a:t>
                      </a:r>
                      <a:r>
                        <a:rPr sz="650" spc="-2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руб.</a:t>
                      </a:r>
                      <a:endParaRPr sz="650">
                        <a:solidFill>
                          <a:schemeClr val="bg1"/>
                        </a:solidFill>
                        <a:latin typeface="Franklin Gothic Medium" pitchFamily="34" charset="0"/>
                        <a:cs typeface="Franklin Gothic Medium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8040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5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Дата</a:t>
                      </a:r>
                      <a:r>
                        <a:rPr sz="650" spc="14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 </a:t>
                      </a:r>
                      <a:r>
                        <a:rPr sz="650" spc="-1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размещения</a:t>
                      </a:r>
                      <a:endParaRPr sz="650">
                        <a:solidFill>
                          <a:schemeClr val="bg1"/>
                        </a:solidFill>
                        <a:latin typeface="Franklin Gothic Medium" pitchFamily="34" charset="0"/>
                        <a:cs typeface="Franklin Gothic Medium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8040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5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Купон,</a:t>
                      </a:r>
                      <a:r>
                        <a:rPr sz="650" spc="175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 </a:t>
                      </a:r>
                      <a:r>
                        <a:rPr sz="650" spc="-5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%</a:t>
                      </a:r>
                      <a:endParaRPr sz="650">
                        <a:solidFill>
                          <a:schemeClr val="bg1"/>
                        </a:solidFill>
                        <a:latin typeface="Franklin Gothic Medium" pitchFamily="34" charset="0"/>
                        <a:cs typeface="Franklin Gothic Medium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804058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33020" indent="36830">
                        <a:lnSpc>
                          <a:spcPct val="101499"/>
                        </a:lnSpc>
                        <a:spcBef>
                          <a:spcPts val="40"/>
                        </a:spcBef>
                      </a:pPr>
                      <a:r>
                        <a:rPr sz="650" spc="-1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Купонный</a:t>
                      </a:r>
                      <a:r>
                        <a:rPr sz="650" spc="50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 </a:t>
                      </a:r>
                      <a:r>
                        <a:rPr sz="650" spc="1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период,</a:t>
                      </a:r>
                      <a:r>
                        <a:rPr sz="650" spc="15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 </a:t>
                      </a:r>
                      <a:r>
                        <a:rPr sz="650" spc="-25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дни</a:t>
                      </a:r>
                      <a:endParaRPr sz="650">
                        <a:solidFill>
                          <a:schemeClr val="bg1"/>
                        </a:solidFill>
                        <a:latin typeface="Franklin Gothic Medium" pitchFamily="34" charset="0"/>
                        <a:cs typeface="Franklin Gothic Medium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804058"/>
                    </a:solidFill>
                  </a:tcPr>
                </a:tc>
                <a:tc>
                  <a:txBody>
                    <a:bodyPr/>
                    <a:lstStyle/>
                    <a:p>
                      <a:pPr marL="32384" marR="26670" indent="214629">
                        <a:lnSpc>
                          <a:spcPct val="101499"/>
                        </a:lnSpc>
                        <a:spcBef>
                          <a:spcPts val="40"/>
                        </a:spcBef>
                      </a:pPr>
                      <a:r>
                        <a:rPr sz="650" spc="-20" dirty="0" err="1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Срок</a:t>
                      </a:r>
                      <a:r>
                        <a:rPr sz="650" spc="50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 </a:t>
                      </a:r>
                      <a:r>
                        <a:rPr sz="650" spc="10" dirty="0" err="1" smtClean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обращения</a:t>
                      </a:r>
                      <a:r>
                        <a:rPr sz="650" spc="1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,</a:t>
                      </a:r>
                      <a:r>
                        <a:rPr sz="650" spc="18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 </a:t>
                      </a:r>
                      <a:r>
                        <a:rPr sz="650" spc="-25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лет</a:t>
                      </a:r>
                      <a:endParaRPr sz="650" dirty="0">
                        <a:solidFill>
                          <a:schemeClr val="bg1"/>
                        </a:solidFill>
                        <a:latin typeface="Franklin Gothic Medium" pitchFamily="34" charset="0"/>
                        <a:cs typeface="Franklin Gothic Medium"/>
                      </a:endParaRPr>
                    </a:p>
                  </a:txBody>
                  <a:tcPr marL="0" marR="0" marT="5080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8040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50" spc="-10" dirty="0">
                          <a:solidFill>
                            <a:schemeClr val="bg1"/>
                          </a:solidFill>
                          <a:latin typeface="Franklin Gothic Medium" pitchFamily="34" charset="0"/>
                          <a:cs typeface="Franklin Gothic Medium"/>
                        </a:rPr>
                        <a:t>Дополнительно</a:t>
                      </a:r>
                      <a:endParaRPr sz="650" dirty="0">
                        <a:solidFill>
                          <a:schemeClr val="bg1"/>
                        </a:solidFill>
                        <a:latin typeface="Franklin Gothic Medium" pitchFamily="34" charset="0"/>
                        <a:cs typeface="Franklin Gothic Medium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rgbClr val="8040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spc="-10" dirty="0" smtClean="0">
                          <a:solidFill>
                            <a:srgbClr val="404040"/>
                          </a:solidFill>
                          <a:latin typeface="Franklin Gothic Medium" pitchFamily="34" charset="0"/>
                          <a:ea typeface="+mn-ea"/>
                          <a:cs typeface="Franklin Gothic Medium"/>
                        </a:rPr>
                        <a:t>Первый контейнерный терминал</a:t>
                      </a:r>
                      <a:r>
                        <a:rPr lang="ru-RU" sz="700" spc="-10" baseline="0" dirty="0" smtClean="0">
                          <a:solidFill>
                            <a:srgbClr val="404040"/>
                          </a:solidFill>
                          <a:latin typeface="Franklin Gothic Medium" pitchFamily="34" charset="0"/>
                          <a:ea typeface="+mn-ea"/>
                          <a:cs typeface="Franklin Gothic Medium"/>
                        </a:rPr>
                        <a:t> </a:t>
                      </a:r>
                      <a:r>
                        <a:rPr lang="ru-RU" sz="700" spc="-10" dirty="0" smtClean="0">
                          <a:solidFill>
                            <a:srgbClr val="404040"/>
                          </a:solidFill>
                          <a:latin typeface="Franklin Gothic Medium" pitchFamily="34" charset="0"/>
                          <a:ea typeface="+mn-ea"/>
                          <a:cs typeface="Franklin Gothic Medium"/>
                        </a:rPr>
                        <a:t>серии 001</a:t>
                      </a:r>
                      <a:r>
                        <a:rPr lang="en-US" sz="700" spc="-10" dirty="0" smtClean="0">
                          <a:solidFill>
                            <a:srgbClr val="404040"/>
                          </a:solidFill>
                          <a:latin typeface="Franklin Gothic Medium" pitchFamily="34" charset="0"/>
                          <a:ea typeface="+mn-ea"/>
                          <a:cs typeface="Franklin Gothic Medium"/>
                        </a:rPr>
                        <a:t>P-01</a:t>
                      </a:r>
                      <a:endParaRPr lang="ru-RU" sz="700" spc="-10" dirty="0" smtClean="0">
                        <a:solidFill>
                          <a:srgbClr val="404040"/>
                        </a:solidFill>
                        <a:latin typeface="Franklin Gothic Medium" pitchFamily="34" charset="0"/>
                        <a:ea typeface="+mn-ea"/>
                        <a:cs typeface="Franklin Gothic Medium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spc="-10" dirty="0" smtClean="0">
                          <a:solidFill>
                            <a:srgbClr val="404040"/>
                          </a:solidFill>
                          <a:latin typeface="Franklin Gothic Medium" pitchFamily="34" charset="0"/>
                          <a:ea typeface="+mn-ea"/>
                          <a:cs typeface="Franklin Gothic Medium"/>
                        </a:rPr>
                        <a:t>10</a:t>
                      </a:r>
                    </a:p>
                  </a:txBody>
                  <a:tcPr marL="0" marR="0" marT="76835" marB="0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spc="-10" dirty="0" smtClean="0">
                          <a:solidFill>
                            <a:srgbClr val="404040"/>
                          </a:solidFill>
                          <a:latin typeface="Franklin Gothic Medium" pitchFamily="34" charset="0"/>
                          <a:ea typeface="+mn-ea"/>
                          <a:cs typeface="Franklin Gothic Medium"/>
                        </a:rPr>
                        <a:t>17 апреля</a:t>
                      </a:r>
                    </a:p>
                  </a:txBody>
                  <a:tcPr marL="0" marR="0" marT="76835" marB="0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700" spc="-10" dirty="0" smtClean="0">
                          <a:solidFill>
                            <a:srgbClr val="404040"/>
                          </a:solidFill>
                          <a:latin typeface="Franklin Gothic Medium" pitchFamily="34" charset="0"/>
                          <a:ea typeface="+mn-ea"/>
                          <a:cs typeface="Franklin Gothic Medium"/>
                        </a:rPr>
                        <a:t>1</a:t>
                      </a:r>
                      <a:r>
                        <a:rPr lang="ru-RU" sz="700" spc="-10" dirty="0" smtClean="0">
                          <a:solidFill>
                            <a:srgbClr val="404040"/>
                          </a:solidFill>
                          <a:latin typeface="Franklin Gothic Medium" pitchFamily="34" charset="0"/>
                          <a:ea typeface="+mn-ea"/>
                          <a:cs typeface="Franklin Gothic Medium"/>
                        </a:rPr>
                        <a:t>5,70</a:t>
                      </a:r>
                      <a:endParaRPr lang="ru-RU" sz="700" spc="-10" dirty="0">
                        <a:solidFill>
                          <a:srgbClr val="404040"/>
                        </a:solidFill>
                        <a:latin typeface="Franklin Gothic Medium" pitchFamily="34" charset="0"/>
                        <a:ea typeface="+mn-ea"/>
                        <a:cs typeface="Franklin Gothic Medium"/>
                      </a:endParaRPr>
                    </a:p>
                  </a:txBody>
                  <a:tcPr marL="0" marR="0" marT="76835" marB="0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ru-RU" sz="700" spc="-10" dirty="0" smtClean="0">
                          <a:solidFill>
                            <a:srgbClr val="404040"/>
                          </a:solidFill>
                          <a:latin typeface="Franklin Gothic Medium" pitchFamily="34" charset="0"/>
                          <a:ea typeface="+mn-ea"/>
                          <a:cs typeface="Franklin Gothic Medium"/>
                        </a:rPr>
                        <a:t>91</a:t>
                      </a:r>
                      <a:endParaRPr lang="ru-RU" sz="700" spc="-10" dirty="0">
                        <a:solidFill>
                          <a:srgbClr val="404040"/>
                        </a:solidFill>
                        <a:latin typeface="Franklin Gothic Medium" pitchFamily="34" charset="0"/>
                        <a:ea typeface="+mn-ea"/>
                        <a:cs typeface="Franklin Gothic Medium"/>
                      </a:endParaRPr>
                    </a:p>
                  </a:txBody>
                  <a:tcPr marL="0" marR="0" marT="76835" marB="0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A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ru-RU" sz="700" spc="-10" dirty="0" smtClean="0">
                          <a:solidFill>
                            <a:srgbClr val="404040"/>
                          </a:solidFill>
                          <a:latin typeface="Franklin Gothic Medium" pitchFamily="34" charset="0"/>
                          <a:ea typeface="+mn-ea"/>
                          <a:cs typeface="Franklin Gothic Medium"/>
                        </a:rPr>
                        <a:t>1,5</a:t>
                      </a:r>
                      <a:endParaRPr lang="ru-RU" sz="700" spc="-10" dirty="0">
                        <a:solidFill>
                          <a:srgbClr val="404040"/>
                        </a:solidFill>
                        <a:latin typeface="Franklin Gothic Medium" pitchFamily="34" charset="0"/>
                        <a:ea typeface="+mn-ea"/>
                        <a:cs typeface="Franklin Gothic Medium"/>
                      </a:endParaRPr>
                    </a:p>
                  </a:txBody>
                  <a:tcPr marL="0" marR="0" marT="76835" marB="0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7625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spc="-10" dirty="0" smtClean="0">
                        <a:solidFill>
                          <a:srgbClr val="404040"/>
                        </a:solidFill>
                        <a:latin typeface="Franklin Gothic Medium" pitchFamily="34" charset="0"/>
                        <a:ea typeface="+mn-ea"/>
                        <a:cs typeface="Franklin Gothic Medium"/>
                      </a:endParaRPr>
                    </a:p>
                  </a:txBody>
                  <a:tcPr marL="0" marR="0" marT="76835" marB="0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764229"/>
                  </a:ext>
                </a:extLst>
              </a:tr>
            </a:tbl>
          </a:graphicData>
        </a:graphic>
      </p:graphicFrame>
      <p:sp>
        <p:nvSpPr>
          <p:cNvPr id="11" name="object 13"/>
          <p:cNvSpPr txBox="1"/>
          <p:nvPr/>
        </p:nvSpPr>
        <p:spPr>
          <a:xfrm>
            <a:off x="474501" y="260603"/>
            <a:ext cx="322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Обзор рынка </a:t>
            </a:r>
            <a:r>
              <a:rPr sz="2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.0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.2024</a:t>
            </a:r>
            <a:endParaRPr sz="2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1078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4145" y="307275"/>
            <a:ext cx="9296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170" dirty="0">
                <a:solidFill>
                  <a:srgbClr val="94005F"/>
                </a:solidFill>
                <a:latin typeface="Verdana"/>
                <a:cs typeface="Verdana"/>
                <a:hlinkClick r:id="rId2"/>
              </a:rPr>
              <a:t>www.brokerkf.ru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"/>
            <a:ext cx="6858000" cy="835025"/>
            <a:chOff x="0" y="-1"/>
            <a:chExt cx="6858000" cy="835025"/>
          </a:xfrm>
        </p:grpSpPr>
        <p:sp>
          <p:nvSpPr>
            <p:cNvPr id="4" name="object 4"/>
            <p:cNvSpPr/>
            <p:nvPr/>
          </p:nvSpPr>
          <p:spPr>
            <a:xfrm>
              <a:off x="0" y="-1"/>
              <a:ext cx="6858000" cy="835025"/>
            </a:xfrm>
            <a:custGeom>
              <a:avLst/>
              <a:gdLst/>
              <a:ahLst/>
              <a:cxnLst/>
              <a:rect l="l" t="t" r="r" b="b"/>
              <a:pathLst>
                <a:path w="6858000" h="835025">
                  <a:moveTo>
                    <a:pt x="6858000" y="0"/>
                  </a:moveTo>
                  <a:lnTo>
                    <a:pt x="0" y="0"/>
                  </a:lnTo>
                  <a:lnTo>
                    <a:pt x="0" y="834835"/>
                  </a:lnTo>
                  <a:lnTo>
                    <a:pt x="6858000" y="834835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7255" y="280415"/>
              <a:ext cx="1179576" cy="2987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675" y="201140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738344"/>
              </p:ext>
            </p:extLst>
          </p:nvPr>
        </p:nvGraphicFramePr>
        <p:xfrm>
          <a:off x="474501" y="1634284"/>
          <a:ext cx="6231098" cy="750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8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xmlns="" val="3405130705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xmlns="" val="2400081667"/>
                    </a:ext>
                  </a:extLst>
                </a:gridCol>
                <a:gridCol w="674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25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xmlns="" val="2290149612"/>
                    </a:ext>
                  </a:extLst>
                </a:gridCol>
              </a:tblGrid>
              <a:tr h="602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Бумага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ISIN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Рейтинг эмитента 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Дата погашения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Дата </a:t>
                      </a:r>
                      <a:endParaRPr lang="ru-RU" sz="9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оферты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Текущий купон,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YTM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,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Индикативная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 цена,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ГМК Норильский никель, БО-001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RU000A100VQ6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24.09.2024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96,63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МТС-Банк, 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RU000A1051U1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01.08.2025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93,63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ГТЛК, БО-06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RU000A0JVWJ6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20.10.2025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11,64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16,64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94,56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Группа Черкизово, БО-001Р-05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RU000A105C28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23.10.2025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94,07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Альфа-Банк, 002Р-23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RU000A106AJ2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30.11.2025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93,00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Белуга Групп, БО-П04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RU000A102GU5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ruAA-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05.12.2025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91,11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Ростелеком, 002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P-10R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RU000A105UU9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11.02.2026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14,86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92,15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Автодор, БО-003Р-03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RU000A105V82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12.02.2026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92,49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ХКФ Банк, БО-04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RU000A103760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01.06.2026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16,49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86,42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Группа ЛСР, 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P-07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RU000A103PX8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11.09.2026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16,69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90,22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Лидер-Инвест, Б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O-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П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O3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RU000A103QH9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15.09.2026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17,18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91,19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ЕвроТранс, БО-001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RU000A1061K1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14.03.2027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13,60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16,60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96,11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9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Брусника. Строительство и девелопмент, 002P-02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RU000A107UU5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28.03.2027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16.09.2025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16,25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17,80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99,68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Роснефть, 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RU000A0JXQK2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22.04.2027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30.04.2024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16,92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99,64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9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Трансмашхолдинг, ПБО-07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RU000A106CU5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04.06.2027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05.06.2026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90,94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9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Каршеринг Руссия, 001Р-03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RU000A106UW3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18.08.2027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13,70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97,64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ХК Новотранс, 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RU000A105CM4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ruAA-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26.10.2027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11,70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16,01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92,61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Роснефть, 002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RU000A0ZYT40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03.02.2028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11.02.2025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94,81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3375670"/>
                  </a:ext>
                </a:extLst>
              </a:tr>
              <a:tr h="2996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Синара-Транспортные Машины, 001Р-04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RU000A1082Y8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10.03.2029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26.03.2026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17,06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99,40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455427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Полюс, ПБО-01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RU000A100XC2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01.10.2029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10.10.2024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16,47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96,10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382806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АЛРОСА, БО-07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RU000A101PC6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10.05.2030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20.05.2025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91,02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0361025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СИБУР Холдинг, БО-03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RU000A103DS4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01.07.2031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11.07.2025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14,23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93,17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451693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АФК Система, 001Р-23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RU000A104693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21.11.2031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04.03.2026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16,58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90,83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1114788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Россети, 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P-06R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RU000A105559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18.08.2032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31.08.2026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14,83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89,27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1579053"/>
                  </a:ext>
                </a:extLst>
              </a:tr>
              <a:tr h="249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ГТЛК, 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P-08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RU000A0ZYR91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18.01.2033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30.07.2027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11,32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16,43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89,33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4265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4211" y="1066800"/>
            <a:ext cx="6242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-130" dirty="0" smtClean="0">
                <a:solidFill>
                  <a:srgbClr val="A7115C"/>
                </a:solidFill>
                <a:latin typeface="Arial"/>
                <a:cs typeface="Arial"/>
              </a:rPr>
              <a:t>Список корпоративных облигаций с постоянным купоном (в рублях)</a:t>
            </a:r>
            <a:endParaRPr lang="ru-RU" sz="1600" b="1" spc="-130" dirty="0">
              <a:solidFill>
                <a:srgbClr val="A7115C"/>
              </a:solidFill>
              <a:latin typeface="Arial"/>
              <a:cs typeface="Arial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474501" y="260603"/>
            <a:ext cx="322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Обзор рынка </a:t>
            </a:r>
            <a:r>
              <a:rPr sz="2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.0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.2024</a:t>
            </a:r>
            <a:endParaRPr sz="2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2624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4145" y="307275"/>
            <a:ext cx="9296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170" dirty="0">
                <a:solidFill>
                  <a:srgbClr val="94005F"/>
                </a:solidFill>
                <a:latin typeface="Verdana"/>
                <a:cs typeface="Verdana"/>
                <a:hlinkClick r:id="rId2"/>
              </a:rPr>
              <a:t>www.brokerkf.ru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"/>
            <a:ext cx="6858000" cy="835025"/>
            <a:chOff x="0" y="-1"/>
            <a:chExt cx="6858000" cy="835025"/>
          </a:xfrm>
        </p:grpSpPr>
        <p:sp>
          <p:nvSpPr>
            <p:cNvPr id="4" name="object 4"/>
            <p:cNvSpPr/>
            <p:nvPr/>
          </p:nvSpPr>
          <p:spPr>
            <a:xfrm>
              <a:off x="0" y="-1"/>
              <a:ext cx="6858000" cy="835025"/>
            </a:xfrm>
            <a:custGeom>
              <a:avLst/>
              <a:gdLst/>
              <a:ahLst/>
              <a:cxnLst/>
              <a:rect l="l" t="t" r="r" b="b"/>
              <a:pathLst>
                <a:path w="6858000" h="835025">
                  <a:moveTo>
                    <a:pt x="6858000" y="0"/>
                  </a:moveTo>
                  <a:lnTo>
                    <a:pt x="0" y="0"/>
                  </a:lnTo>
                  <a:lnTo>
                    <a:pt x="0" y="834835"/>
                  </a:lnTo>
                  <a:lnTo>
                    <a:pt x="6858000" y="834835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7255" y="280415"/>
              <a:ext cx="1179576" cy="2987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675" y="201140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21047"/>
              </p:ext>
            </p:extLst>
          </p:nvPr>
        </p:nvGraphicFramePr>
        <p:xfrm>
          <a:off x="455717" y="1654146"/>
          <a:ext cx="6182330" cy="260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1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3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8985">
                  <a:extLst>
                    <a:ext uri="{9D8B030D-6E8A-4147-A177-3AD203B41FA5}">
                      <a16:colId xmlns:a16="http://schemas.microsoft.com/office/drawing/2014/main" xmlns="" val="1258596367"/>
                    </a:ext>
                  </a:extLst>
                </a:gridCol>
                <a:gridCol w="668985">
                  <a:extLst>
                    <a:ext uri="{9D8B030D-6E8A-4147-A177-3AD203B41FA5}">
                      <a16:colId xmlns:a16="http://schemas.microsoft.com/office/drawing/2014/main" xmlns="" val="3265130380"/>
                    </a:ext>
                  </a:extLst>
                </a:gridCol>
                <a:gridCol w="6231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9700">
                  <a:extLst>
                    <a:ext uri="{9D8B030D-6E8A-4147-A177-3AD203B41FA5}">
                      <a16:colId xmlns:a16="http://schemas.microsoft.com/office/drawing/2014/main" xmlns="" val="725513906"/>
                    </a:ext>
                  </a:extLst>
                </a:gridCol>
              </a:tblGrid>
              <a:tr h="567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Бумага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Franklin Gothic Medium" pitchFamily="34" charset="0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ISIN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Рейтинг эмитента 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Дата погашения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Дата оферты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Текущий купон,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YTM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,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Индикативная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 цена, %</a:t>
                      </a:r>
                      <a:endParaRPr lang="ru-RU" sz="9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Россельхозбанк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, 24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RU000A0JVN56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AA(RU)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11.07.2025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99,94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Банк ВТБ (ПАО), Б-1-343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RU000A106TM6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01.09.2026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16,00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100,35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289569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ИКС 5 ФИНАНС, 003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P-02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RU000A1075S4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ruAAA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17.10.2026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100,66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Газпром Нефть, 003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P-06R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RU000A106565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14.04.2028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99,02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РусГидро, БО-П12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RU000A106ZU6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04.10.2028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100,19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РЖД, 001Р-28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RU000A106ZL5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20.09.2030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102,58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ИКС 5 ФИНАНС, 003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P-04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RU000A107WL0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28.02.2034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11.09.2026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100,18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564388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8165" y="1075308"/>
            <a:ext cx="6317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-130" dirty="0" smtClean="0">
                <a:solidFill>
                  <a:srgbClr val="A7115C"/>
                </a:solidFill>
                <a:latin typeface="Arial"/>
                <a:cs typeface="Arial"/>
              </a:rPr>
              <a:t>Список корпоративных облигаций с переменным купоном (в рублях)</a:t>
            </a:r>
            <a:endParaRPr lang="ru-RU" sz="1600" b="1" spc="-130" dirty="0">
              <a:solidFill>
                <a:srgbClr val="A7115C"/>
              </a:solidFill>
              <a:latin typeface="Arial"/>
              <a:cs typeface="Arial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474501" y="260603"/>
            <a:ext cx="322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Обзор рынка </a:t>
            </a:r>
            <a:r>
              <a:rPr sz="2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.0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.2024</a:t>
            </a:r>
            <a:endParaRPr sz="2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87455"/>
              </p:ext>
            </p:extLst>
          </p:nvPr>
        </p:nvGraphicFramePr>
        <p:xfrm>
          <a:off x="7848600" y="5486400"/>
          <a:ext cx="5027612" cy="365760"/>
        </p:xfrm>
        <a:graphic>
          <a:graphicData uri="http://schemas.openxmlformats.org/drawingml/2006/table">
            <a:tbl>
              <a:tblPr/>
              <a:tblGrid>
                <a:gridCol w="2513806">
                  <a:extLst>
                    <a:ext uri="{9D8B030D-6E8A-4147-A177-3AD203B41FA5}">
                      <a16:colId xmlns:a16="http://schemas.microsoft.com/office/drawing/2014/main" xmlns="" val="3610073441"/>
                    </a:ext>
                  </a:extLst>
                </a:gridCol>
                <a:gridCol w="2513806">
                  <a:extLst>
                    <a:ext uri="{9D8B030D-6E8A-4147-A177-3AD203B41FA5}">
                      <a16:colId xmlns:a16="http://schemas.microsoft.com/office/drawing/2014/main" xmlns="" val="192747697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6124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09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4145" y="307275"/>
            <a:ext cx="9296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170" dirty="0">
                <a:solidFill>
                  <a:srgbClr val="94005F"/>
                </a:solidFill>
                <a:latin typeface="Verdana"/>
                <a:cs typeface="Verdana"/>
                <a:hlinkClick r:id="rId2"/>
              </a:rPr>
              <a:t>www.brokerkf.ru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"/>
            <a:ext cx="6858000" cy="835025"/>
            <a:chOff x="0" y="-1"/>
            <a:chExt cx="6858000" cy="835025"/>
          </a:xfrm>
        </p:grpSpPr>
        <p:sp>
          <p:nvSpPr>
            <p:cNvPr id="4" name="object 4"/>
            <p:cNvSpPr/>
            <p:nvPr/>
          </p:nvSpPr>
          <p:spPr>
            <a:xfrm>
              <a:off x="0" y="-1"/>
              <a:ext cx="6858000" cy="835025"/>
            </a:xfrm>
            <a:custGeom>
              <a:avLst/>
              <a:gdLst/>
              <a:ahLst/>
              <a:cxnLst/>
              <a:rect l="l" t="t" r="r" b="b"/>
              <a:pathLst>
                <a:path w="6858000" h="835025">
                  <a:moveTo>
                    <a:pt x="6858000" y="0"/>
                  </a:moveTo>
                  <a:lnTo>
                    <a:pt x="0" y="0"/>
                  </a:lnTo>
                  <a:lnTo>
                    <a:pt x="0" y="834835"/>
                  </a:lnTo>
                  <a:lnTo>
                    <a:pt x="6858000" y="834835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7255" y="280415"/>
              <a:ext cx="1179576" cy="2987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675" y="201140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741534"/>
              </p:ext>
            </p:extLst>
          </p:nvPr>
        </p:nvGraphicFramePr>
        <p:xfrm>
          <a:off x="474498" y="1828800"/>
          <a:ext cx="6231101" cy="7467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6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65225733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xmlns="" val="372765393"/>
                    </a:ext>
                  </a:extLst>
                </a:gridCol>
              </a:tblGrid>
              <a:tr h="621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Бумага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ISIN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Рейтинг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Дата погашения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Дата оферты</a:t>
                      </a:r>
                      <a:endParaRPr lang="en-US" sz="9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Текущий купон, 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YTM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,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Индикативная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 цена, %</a:t>
                      </a:r>
                      <a:endParaRPr lang="ru-RU" sz="9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Металлоинвест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, 001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RU000A1057A0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13.09.2024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99,38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Южуралзолото ГК, 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RU000A105GS2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19.11.2024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98,99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Альфа-Банк, 002Р-20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RU000A105NH1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23.12.2024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99,29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Южуралзолото ГК, 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RU000A1061L9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01.04.2025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99,77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РУСАЛ, БО-001Р-01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RU000A105C44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24.04.2025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97,28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Металлоинвест, 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RU000A105M75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11.12.2025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96,73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ГМК Норильский никель, БО-001Р-05-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CNY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RU000A105ML5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15.12.2025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99,69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РУСАЛ, БО-001Р-02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RU000A105PQ7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23.12.2025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99,50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Уральская Сталь, БО-001Р-03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RU000A107U81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19.02.2026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100,72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Совкомфлот, 001Р-01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RU000A1060Q0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24.03.2026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98,37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ФосАгро, БО-П01-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CNY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RU000A1063Z5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09.04.2026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100,39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8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Металлоинвест, 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P-05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RU000A1071S3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14.04.2026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99,96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РУСАЛ, БО-001Р-05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RU000A1076U8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08.05.2026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99,53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ГМК Норильский никель, БО-001Р-06-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CNY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RU000A105NL3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18.06.2026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25.12.2025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98,58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РУСАЛ, БО-001Р-06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RU000A107RH8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05.08.2026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100,03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РУСАЛ, БО-05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RU000A105104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28.07.2027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05.08.2024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98,69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РУСАЛ, БО-06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RU000A105112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28.07.2027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05.08.2024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98,88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Полюс, ПБО-02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RU000A1054W1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24.08.2027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93,94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088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Металлоинвест, 001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RU000A1057D4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10.09.2027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93,55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Роснефть, 002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P-12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RU000A1057S2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07.09.2032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20.09.2024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98,99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879906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Роснефть, 002Р-13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RU000A105ZC6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07.03.2033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17.03.2025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6,00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102,30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Сегежа Групп, 003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P-01R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RU000A105EW9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ruBBB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22.10.2037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10.11.2025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15,40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85,50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78281" y="1143000"/>
            <a:ext cx="4653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-130" dirty="0">
                <a:solidFill>
                  <a:srgbClr val="A7115C"/>
                </a:solidFill>
                <a:latin typeface="Arial"/>
                <a:cs typeface="Arial"/>
              </a:rPr>
              <a:t>Список актуальных облигаций в юанях</a:t>
            </a:r>
          </a:p>
        </p:txBody>
      </p:sp>
      <p:sp>
        <p:nvSpPr>
          <p:cNvPr id="11" name="object 13"/>
          <p:cNvSpPr txBox="1"/>
          <p:nvPr/>
        </p:nvSpPr>
        <p:spPr>
          <a:xfrm>
            <a:off x="474501" y="260603"/>
            <a:ext cx="322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Обзор рынка </a:t>
            </a:r>
            <a:r>
              <a:rPr sz="2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.0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.2024</a:t>
            </a:r>
            <a:endParaRPr sz="2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4145" y="307275"/>
            <a:ext cx="9296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170" dirty="0">
                <a:solidFill>
                  <a:srgbClr val="94005F"/>
                </a:solidFill>
                <a:latin typeface="Verdana"/>
                <a:cs typeface="Verdana"/>
                <a:hlinkClick r:id="rId2"/>
              </a:rPr>
              <a:t>www.brokerkf.ru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"/>
            <a:ext cx="6858000" cy="835025"/>
            <a:chOff x="0" y="-1"/>
            <a:chExt cx="6858000" cy="835025"/>
          </a:xfrm>
        </p:grpSpPr>
        <p:sp>
          <p:nvSpPr>
            <p:cNvPr id="4" name="object 4"/>
            <p:cNvSpPr/>
            <p:nvPr/>
          </p:nvSpPr>
          <p:spPr>
            <a:xfrm>
              <a:off x="0" y="-1"/>
              <a:ext cx="6858000" cy="835025"/>
            </a:xfrm>
            <a:custGeom>
              <a:avLst/>
              <a:gdLst/>
              <a:ahLst/>
              <a:cxnLst/>
              <a:rect l="l" t="t" r="r" b="b"/>
              <a:pathLst>
                <a:path w="6858000" h="835025">
                  <a:moveTo>
                    <a:pt x="6858000" y="0"/>
                  </a:moveTo>
                  <a:lnTo>
                    <a:pt x="0" y="0"/>
                  </a:lnTo>
                  <a:lnTo>
                    <a:pt x="0" y="834835"/>
                  </a:lnTo>
                  <a:lnTo>
                    <a:pt x="6858000" y="834835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7255" y="280415"/>
              <a:ext cx="1179576" cy="2987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675" y="201140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2470" y="1066800"/>
            <a:ext cx="6063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-130" dirty="0" smtClean="0">
                <a:solidFill>
                  <a:srgbClr val="A7115C"/>
                </a:solidFill>
                <a:latin typeface="Arial"/>
                <a:cs typeface="Arial"/>
              </a:rPr>
              <a:t>Карта доходности актуальных </a:t>
            </a:r>
            <a:r>
              <a:rPr lang="ru-RU" sz="2000" b="1" spc="-130" dirty="0">
                <a:solidFill>
                  <a:srgbClr val="A7115C"/>
                </a:solidFill>
                <a:latin typeface="Arial"/>
                <a:cs typeface="Arial"/>
              </a:rPr>
              <a:t>облигаций в юанях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395" y="1463835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Доходность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5947" y="9144000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Срок до погашения, лет</a:t>
            </a: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42274"/>
              </p:ext>
            </p:extLst>
          </p:nvPr>
        </p:nvGraphicFramePr>
        <p:xfrm>
          <a:off x="474500" y="1694667"/>
          <a:ext cx="6148365" cy="798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bject 13"/>
          <p:cNvSpPr txBox="1"/>
          <p:nvPr/>
        </p:nvSpPr>
        <p:spPr>
          <a:xfrm>
            <a:off x="474501" y="260603"/>
            <a:ext cx="322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Обзор рынка </a:t>
            </a:r>
            <a:r>
              <a:rPr sz="2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.0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.2024</a:t>
            </a:r>
            <a:endParaRPr sz="2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4145" y="307275"/>
            <a:ext cx="92964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170" dirty="0">
                <a:solidFill>
                  <a:srgbClr val="94005F"/>
                </a:solidFill>
                <a:latin typeface="Verdana"/>
                <a:cs typeface="Verdana"/>
                <a:hlinkClick r:id="rId2"/>
              </a:rPr>
              <a:t>www.brokerkf.ru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"/>
            <a:ext cx="6858000" cy="835025"/>
            <a:chOff x="0" y="-1"/>
            <a:chExt cx="6858000" cy="835025"/>
          </a:xfrm>
        </p:grpSpPr>
        <p:sp>
          <p:nvSpPr>
            <p:cNvPr id="4" name="object 4"/>
            <p:cNvSpPr/>
            <p:nvPr/>
          </p:nvSpPr>
          <p:spPr>
            <a:xfrm>
              <a:off x="0" y="-1"/>
              <a:ext cx="6858000" cy="835025"/>
            </a:xfrm>
            <a:custGeom>
              <a:avLst/>
              <a:gdLst/>
              <a:ahLst/>
              <a:cxnLst/>
              <a:rect l="l" t="t" r="r" b="b"/>
              <a:pathLst>
                <a:path w="6858000" h="835025">
                  <a:moveTo>
                    <a:pt x="6858000" y="0"/>
                  </a:moveTo>
                  <a:lnTo>
                    <a:pt x="0" y="0"/>
                  </a:lnTo>
                  <a:lnTo>
                    <a:pt x="0" y="834835"/>
                  </a:lnTo>
                  <a:lnTo>
                    <a:pt x="6858000" y="834835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A71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7255" y="280415"/>
              <a:ext cx="1179576" cy="2987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8675" y="201140"/>
              <a:ext cx="45720" cy="450850"/>
            </a:xfrm>
            <a:custGeom>
              <a:avLst/>
              <a:gdLst/>
              <a:ahLst/>
              <a:cxnLst/>
              <a:rect l="l" t="t" r="r" b="b"/>
              <a:pathLst>
                <a:path w="45720" h="450850">
                  <a:moveTo>
                    <a:pt x="45718" y="0"/>
                  </a:moveTo>
                  <a:lnTo>
                    <a:pt x="0" y="0"/>
                  </a:lnTo>
                  <a:lnTo>
                    <a:pt x="0" y="450656"/>
                  </a:lnTo>
                  <a:lnTo>
                    <a:pt x="45718" y="450656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EED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34027"/>
              </p:ext>
            </p:extLst>
          </p:nvPr>
        </p:nvGraphicFramePr>
        <p:xfrm>
          <a:off x="381000" y="1964197"/>
          <a:ext cx="6400799" cy="5658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6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5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xmlns="" val="78635441"/>
                    </a:ext>
                  </a:extLst>
                </a:gridCol>
              </a:tblGrid>
              <a:tr h="567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Бумага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ISIN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Рейтинг эмитента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Дата погашения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Дата оферты</a:t>
                      </a:r>
                      <a:endParaRPr lang="en-US" sz="9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Текущий купон, 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YTM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,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latin typeface="Franklin Gothic Medium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Индикативная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 цена, %</a:t>
                      </a:r>
                      <a:endParaRPr lang="ru-RU" sz="9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>
                      <a:solidFill>
                        <a:srgbClr val="BF669F"/>
                      </a:solidFill>
                      <a:prstDash val="soli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0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ГТЛК, ЗО24-Д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RU000A1077H3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31.05.2024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5,13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99,60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ММК, ЗО-2024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RU000A105H64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13.06.2024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99,87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Тинькофф Банк,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TCS-perp1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RU000A107738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15.09.2024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15.09.2024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11,99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102,83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ЧТПЗ, ЗО-2024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RU000A107JY0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19.09.2024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ФосАгро, ЗО25-Д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RU000A106G31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23.01.2025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98,65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ГТЛК, ЗО25-Д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RU000A1078V2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17.04.2025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7,02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99,07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ГМК Норильский никель, ЗО25-Д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RU000A107BL4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11.09.2025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97,15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Газпром Капитал, БЗО26-1-Д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RU000A105QW3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26.01.2026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26.01.2026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16,01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83,52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Газпром Капитал, ЗО26-1-Д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RU000A105RG4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11.02.2026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99,23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ГТЛК, ЗО26-Д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RU000A107AQ5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18.02.2026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96,84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НЛМК, ЗО26-Д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RU000A107EL8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30.05.2026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99,37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ГМК Норильский никель, ЗО26-Д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RU000A107C67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ruAAA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27.10.2026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94,95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4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Лукойл, ЗО-26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RU000A1059N9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02.11.2026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02.05.2024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100,20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Тинькофф Банк,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TCS-perp2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RU000A107746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A+(RU)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20.12.2026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20.12.2026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6,00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13,94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83,73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ТМК, ЗО-2027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RU000A107JN3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12.02.2027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96,40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Совкомбанк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, СЗО-01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RU000A107B84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17.02.2027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17.02.2027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7,60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10,93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92,90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ГТЛК, ЗО27-Д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RU000A107B43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AA-(RU)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10.03.2027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7,22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93,64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Газпром Капитал, ЗО27-1-Д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RU000A1056U0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23.03.2027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98,57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Лукойл, ЗО-27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BF669F"/>
                      </a:solidFill>
                      <a:prstDash val="soli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F66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RU000A1059P4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AAA(RU)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26.04.2027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26.04.2024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4,45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95,49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F669F"/>
                      </a:solidFill>
                      <a:prstDash val="solid"/>
                    </a:lnR>
                    <a:lnT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6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1143000"/>
            <a:ext cx="5142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-130" dirty="0">
                <a:solidFill>
                  <a:srgbClr val="A7115C"/>
                </a:solidFill>
                <a:latin typeface="Arial"/>
                <a:cs typeface="Arial"/>
              </a:rPr>
              <a:t>Список </a:t>
            </a:r>
            <a:r>
              <a:rPr lang="ru-RU" sz="2000" b="1" spc="-130" dirty="0" smtClean="0">
                <a:solidFill>
                  <a:srgbClr val="A7115C"/>
                </a:solidFill>
                <a:latin typeface="Arial"/>
                <a:cs typeface="Arial"/>
              </a:rPr>
              <a:t>замещенных </a:t>
            </a:r>
            <a:r>
              <a:rPr lang="ru-RU" sz="2000" b="1" spc="-130" dirty="0">
                <a:solidFill>
                  <a:srgbClr val="A7115C"/>
                </a:solidFill>
                <a:latin typeface="Arial"/>
                <a:cs typeface="Arial"/>
              </a:rPr>
              <a:t>облигаций в </a:t>
            </a:r>
            <a:r>
              <a:rPr lang="ru-RU" sz="2000" b="1" spc="-130" dirty="0" smtClean="0">
                <a:solidFill>
                  <a:srgbClr val="A7115C"/>
                </a:solidFill>
                <a:latin typeface="Arial"/>
                <a:cs typeface="Arial"/>
              </a:rPr>
              <a:t>долларах</a:t>
            </a:r>
            <a:endParaRPr lang="ru-RU" sz="2000" b="1" spc="-130" dirty="0">
              <a:solidFill>
                <a:srgbClr val="A7115C"/>
              </a:solidFill>
              <a:latin typeface="Arial"/>
              <a:cs typeface="Arial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474501" y="260603"/>
            <a:ext cx="3225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Обзор рынка </a:t>
            </a:r>
            <a:r>
              <a:rPr sz="2000" dirty="0" err="1">
                <a:solidFill>
                  <a:srgbClr val="FFFFFF"/>
                </a:solidFill>
                <a:latin typeface="Franklin Gothic Medium"/>
                <a:cs typeface="Franklin Gothic Medium"/>
              </a:rPr>
              <a:t>на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15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.0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4</a:t>
            </a:r>
            <a:r>
              <a:rPr lang="ru-RU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.2024</a:t>
            </a:r>
            <a:endParaRPr sz="20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7074</TotalTime>
  <Words>2616</Words>
  <Application>Microsoft Office PowerPoint</Application>
  <PresentationFormat>Лист A4 (210x297 мм)</PresentationFormat>
  <Paragraphs>932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MT</vt:lpstr>
      <vt:lpstr>Calibri</vt:lpstr>
      <vt:lpstr>Franklin Gothic Medium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</dc:creator>
  <cp:lastModifiedBy>Dolotskaya, Tatiana</cp:lastModifiedBy>
  <cp:revision>888</cp:revision>
  <dcterms:created xsi:type="dcterms:W3CDTF">2024-02-11T09:59:17Z</dcterms:created>
  <dcterms:modified xsi:type="dcterms:W3CDTF">2024-04-16T07:03:51Z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2023-12-25T00:00:00Z</vt:filetime>
  </property>
  <property fmtid="{D5CDD505-2E9C-101B-9397-08002B2CF9AE}" pid="3" name="LastSaved">
    <vt:filetime>2024-02-11T00:00:00Z</vt:filetime>
  </property>
  <property fmtid="{D5CDD505-2E9C-101B-9397-08002B2CF9AE}" pid="4" name="Producer">
    <vt:lpwstr>macOS Версия 13.4.1 (Выпуск 22F82) Quartz PDFContext</vt:lpwstr>
  </property>
</Properties>
</file>